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31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318" r:id="rId4"/>
    <p:sldId id="320" r:id="rId5"/>
    <p:sldId id="331" r:id="rId6"/>
    <p:sldId id="332" r:id="rId7"/>
    <p:sldId id="333" r:id="rId8"/>
    <p:sldId id="264" r:id="rId9"/>
    <p:sldId id="324" r:id="rId10"/>
    <p:sldId id="326" r:id="rId11"/>
    <p:sldId id="261" r:id="rId12"/>
    <p:sldId id="294" r:id="rId13"/>
    <p:sldId id="295" r:id="rId14"/>
    <p:sldId id="296" r:id="rId15"/>
    <p:sldId id="325" r:id="rId16"/>
    <p:sldId id="303" r:id="rId17"/>
    <p:sldId id="305" r:id="rId18"/>
    <p:sldId id="306" r:id="rId19"/>
    <p:sldId id="327" r:id="rId20"/>
    <p:sldId id="300" r:id="rId21"/>
    <p:sldId id="301" r:id="rId22"/>
    <p:sldId id="302" r:id="rId23"/>
    <p:sldId id="328" r:id="rId24"/>
    <p:sldId id="309" r:id="rId25"/>
    <p:sldId id="310" r:id="rId26"/>
    <p:sldId id="329" r:id="rId27"/>
    <p:sldId id="311" r:id="rId28"/>
    <p:sldId id="312" r:id="rId29"/>
    <p:sldId id="313" r:id="rId30"/>
    <p:sldId id="322" r:id="rId31"/>
    <p:sldId id="330" r:id="rId32"/>
    <p:sldId id="321" r:id="rId33"/>
    <p:sldId id="323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390468733" name="李昕昊" initials="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4BA"/>
    <a:srgbClr val="A6A6A6"/>
    <a:srgbClr val="F2F2F2"/>
    <a:srgbClr val="949494"/>
    <a:srgbClr val="C2C2C2"/>
    <a:srgbClr val="9CC5FD"/>
    <a:srgbClr val="3A6695"/>
    <a:srgbClr val="134263"/>
    <a:srgbClr val="1E2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62" autoAdjust="0"/>
    <p:restoredTop sz="93963" autoAdjust="0"/>
  </p:normalViewPr>
  <p:slideViewPr>
    <p:cSldViewPr snapToGrid="0" showGuides="1">
      <p:cViewPr varScale="1">
        <p:scale>
          <a:sx n="84" d="100"/>
          <a:sy n="84" d="100"/>
        </p:scale>
        <p:origin x="758" y="120"/>
      </p:cViewPr>
      <p:guideLst>
        <p:guide orient="horz" pos="227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  <a:t>2025-06-30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894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905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949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170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8803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972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17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20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084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01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2025-06-30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2025-06-30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2025-06-30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2025-06-30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2025-06-30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2025-06-30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2025-06-30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2025-06-30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2025-06-30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2025-06-30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2025-06-30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  <a:t>2025-06-30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1.mp3"/><Relationship Id="rId13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microsoft.com/office/2007/relationships/media" Target="../media/media1.mp3"/><Relationship Id="rId12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.png"/><Relationship Id="rId5" Type="http://schemas.openxmlformats.org/officeDocument/2006/relationships/tags" Target="../tags/tag5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image" Target="../media/image7.png"/><Relationship Id="rId2" Type="http://schemas.openxmlformats.org/officeDocument/2006/relationships/tags" Target="../tags/tag8.xml"/><Relationship Id="rId16" Type="http://schemas.openxmlformats.org/officeDocument/2006/relationships/image" Target="../media/image46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notesSlide" Target="../notesSlides/notesSlide24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7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50.svg"/><Relationship Id="rId4" Type="http://schemas.openxmlformats.org/officeDocument/2006/relationships/image" Target="../media/image17.sv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3" Type="http://schemas.openxmlformats.org/officeDocument/2006/relationships/tags" Target="../tags/tag22.xml"/><Relationship Id="rId21" Type="http://schemas.openxmlformats.org/officeDocument/2006/relationships/tags" Target="../tags/tag40.xml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0" Type="http://schemas.openxmlformats.org/officeDocument/2006/relationships/tags" Target="../tags/tag39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image" Target="../media/image7.png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notesSlide" Target="../notesSlides/notesSlide31.xml"/><Relationship Id="rId10" Type="http://schemas.openxmlformats.org/officeDocument/2006/relationships/tags" Target="../tags/tag29.xml"/><Relationship Id="rId19" Type="http://schemas.openxmlformats.org/officeDocument/2006/relationships/tags" Target="../tags/tag38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1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03219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204967"/>
            <a:ext cx="12192000" cy="28613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69984" y="2675933"/>
            <a:ext cx="9552976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RocketOS</a:t>
            </a:r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</a:t>
            </a:r>
            <a:r>
              <a:rPr lang="en-US" altLang="zh-CN" sz="4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RISC-V </a:t>
            </a:r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4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LoongArch </a:t>
            </a:r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上内核设计的探索</a:t>
            </a:r>
          </a:p>
        </p:txBody>
      </p:sp>
      <p:sp>
        <p:nvSpPr>
          <p:cNvPr id="13" name="TextBox 6"/>
          <p:cNvSpPr txBox="1"/>
          <p:nvPr>
            <p:custDataLst>
              <p:tags r:id="rId3"/>
            </p:custDataLst>
          </p:nvPr>
        </p:nvSpPr>
        <p:spPr>
          <a:xfrm>
            <a:off x="4021438" y="5644929"/>
            <a:ext cx="2213610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分享队伍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：火箭队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/>
          <p:nvPr>
            <p:custDataLst>
              <p:tags r:id="rId4"/>
            </p:custDataLst>
          </p:nvPr>
        </p:nvSpPr>
        <p:spPr>
          <a:xfrm>
            <a:off x="7057235" y="5644929"/>
            <a:ext cx="2236461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：刘国军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/>
          <p:cNvSpPr>
            <a:spLocks noChangeAspect="1" noEditPoints="1"/>
          </p:cNvSpPr>
          <p:nvPr>
            <p:custDataLst>
              <p:tags r:id="rId5"/>
            </p:custDataLst>
          </p:nvPr>
        </p:nvSpPr>
        <p:spPr bwMode="auto">
          <a:xfrm>
            <a:off x="3462450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>
            <p:custDataLst>
              <p:tags r:id="rId6"/>
            </p:custDataLst>
          </p:nvPr>
        </p:nvSpPr>
        <p:spPr bwMode="auto">
          <a:xfrm>
            <a:off x="6561887" y="5607163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 cstate="print"/>
          <a:stretch>
            <a:fillRect/>
          </a:stretch>
        </p:blipFill>
        <p:spPr>
          <a:xfrm>
            <a:off x="-609600" y="6311900"/>
            <a:ext cx="406400" cy="406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959" y="591560"/>
            <a:ext cx="4624081" cy="128446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audio>
              <p:cMediaNode vol="100000" numSld="10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  <p:bldP spid="15" grpId="0"/>
      <p:bldP spid="13" grpId="0"/>
      <p:bldP spid="14" grpId="0"/>
      <p:bldP spid="11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594712" y="3568315"/>
            <a:ext cx="1275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Part.3.1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内存分布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45" y="1592254"/>
            <a:ext cx="3943455" cy="92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7037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AE05AB13-CCBB-C2BB-40AC-8562C8788931}"/>
              </a:ext>
            </a:extLst>
          </p:cNvPr>
          <p:cNvGrpSpPr/>
          <p:nvPr/>
        </p:nvGrpSpPr>
        <p:grpSpPr>
          <a:xfrm>
            <a:off x="507420" y="3804442"/>
            <a:ext cx="6077410" cy="1803890"/>
            <a:chOff x="1171221" y="4104447"/>
            <a:chExt cx="5757622" cy="581800"/>
          </a:xfrm>
        </p:grpSpPr>
        <p:sp>
          <p:nvSpPr>
            <p:cNvPr id="33" name="矩形 32"/>
            <p:cNvSpPr/>
            <p:nvPr/>
          </p:nvSpPr>
          <p:spPr>
            <a:xfrm>
              <a:off x="1221650" y="4112150"/>
              <a:ext cx="1243144" cy="57409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6"/>
            <p:cNvSpPr txBox="1"/>
            <p:nvPr/>
          </p:nvSpPr>
          <p:spPr>
            <a:xfrm>
              <a:off x="1171221" y="4386289"/>
              <a:ext cx="1293572" cy="110677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en-US" altLang="zh-CN" sz="16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LoongArch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AB99E-A992-62D9-9AF8-83938EEEA6CE}"/>
                </a:ext>
              </a:extLst>
            </p:cNvPr>
            <p:cNvSpPr/>
            <p:nvPr/>
          </p:nvSpPr>
          <p:spPr>
            <a:xfrm>
              <a:off x="2618499" y="4104447"/>
              <a:ext cx="4310344" cy="56368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6692" y="1085503"/>
            <a:ext cx="357229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地址映射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B215F8C-1C7B-7535-8A30-85ED4571EDB5}"/>
              </a:ext>
            </a:extLst>
          </p:cNvPr>
          <p:cNvGrpSpPr/>
          <p:nvPr/>
        </p:nvGrpSpPr>
        <p:grpSpPr>
          <a:xfrm>
            <a:off x="534035" y="1784398"/>
            <a:ext cx="6464061" cy="1692273"/>
            <a:chOff x="411191" y="2025150"/>
            <a:chExt cx="6464061" cy="169227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1F99A526-F629-1FC4-1572-808FF0DED200}"/>
                </a:ext>
              </a:extLst>
            </p:cNvPr>
            <p:cNvGrpSpPr/>
            <p:nvPr/>
          </p:nvGrpSpPr>
          <p:grpSpPr>
            <a:xfrm>
              <a:off x="411191" y="2025150"/>
              <a:ext cx="6464061" cy="1692273"/>
              <a:chOff x="411192" y="2025150"/>
              <a:chExt cx="6398324" cy="580169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411192" y="2031222"/>
                <a:ext cx="1394784" cy="57409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6"/>
              <p:cNvSpPr txBox="1"/>
              <p:nvPr/>
            </p:nvSpPr>
            <p:spPr>
              <a:xfrm>
                <a:off x="434166" y="2262160"/>
                <a:ext cx="1344000" cy="343159"/>
              </a:xfrm>
              <a:prstGeom prst="rect">
                <a:avLst/>
              </a:prstGeom>
              <a:noFill/>
            </p:spPr>
            <p:txBody>
              <a:bodyPr wrap="square" lIns="0" tIns="48000" rIns="0" bIns="48000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Risc-v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954954F-CAE5-E52C-84B7-1A6C4EBEBC10}"/>
                  </a:ext>
                </a:extLst>
              </p:cNvPr>
              <p:cNvSpPr/>
              <p:nvPr/>
            </p:nvSpPr>
            <p:spPr>
              <a:xfrm>
                <a:off x="1800719" y="2025150"/>
                <a:ext cx="5008797" cy="5740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学论网-www.xuelun.me"/>
            <p:cNvSpPr txBox="1"/>
            <p:nvPr/>
          </p:nvSpPr>
          <p:spPr>
            <a:xfrm>
              <a:off x="1944341" y="2117524"/>
              <a:ext cx="4537378" cy="12618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RISC-V 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采用</a:t>
              </a:r>
              <a:r>
                <a:rPr lang="en-US" altLang="zh-CN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Sv39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的页表模式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Sv39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模式下，采用</a:t>
              </a:r>
              <a:r>
                <a:rPr lang="zh-CN" altLang="en-US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三级页表结构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，每级页表由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512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PTE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组成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，页表项中包含权限位、用户访问位、访问位和脏位，以及物理页号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PPN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等字段。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1973656" y="3933498"/>
            <a:ext cx="482817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LoongArch 支持两种主要内存管理模式</a:t>
            </a: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：TLB直接映射模式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页表映射模式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Direct Map Window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DMW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）机制：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可以将部分虚拟地址空间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直接映射到物理地址空间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而不经过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TLB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45" y="5764388"/>
            <a:ext cx="6244590" cy="8172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477" y="4261609"/>
            <a:ext cx="4918075" cy="20974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69E2CC4-7E59-F3A1-2B15-BC1D0D6982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54" y="952993"/>
            <a:ext cx="3169920" cy="3045460"/>
          </a:xfrm>
          <a:prstGeom prst="rect">
            <a:avLst/>
          </a:prstGeom>
        </p:spPr>
      </p:pic>
      <p:sp>
        <p:nvSpPr>
          <p:cNvPr id="24" name="矩形 4">
            <a:extLst>
              <a:ext uri="{FF2B5EF4-FFF2-40B4-BE49-F238E27FC236}">
                <a16:creationId xmlns:a16="http://schemas.microsoft.com/office/drawing/2014/main" id="{53E2472D-95EE-908E-30CA-5C635A1CDA15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6796945-4156-D102-D2E0-223F9C56F5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26" name="TextBox 6">
            <a:extLst>
              <a:ext uri="{FF2B5EF4-FFF2-40B4-BE49-F238E27FC236}">
                <a16:creationId xmlns:a16="http://schemas.microsoft.com/office/drawing/2014/main" id="{A29890AA-E479-B2E7-F71E-70179B81B26B}"/>
              </a:ext>
            </a:extLst>
          </p:cNvPr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C5921287-1EF0-6C28-7B64-288D944D13CC}"/>
              </a:ext>
            </a:extLst>
          </p:cNvPr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2060A96-2FFE-2263-EE58-EDD31A3BDCD2}"/>
              </a:ext>
            </a:extLst>
          </p:cNvPr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id="{C20B57B3-A832-2E50-AE88-875D7E0ED57C}"/>
              </a:ext>
            </a:extLst>
          </p:cNvPr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B7A8D4B-58A1-8E9C-DB75-D3CD599D4970}"/>
              </a:ext>
            </a:extLst>
          </p:cNvPr>
          <p:cNvCxnSpPr>
            <a:cxnSpLocks/>
          </p:cNvCxnSpPr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76034" y="1144901"/>
            <a:ext cx="361096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内存布局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27" y="1783447"/>
            <a:ext cx="2881650" cy="4464528"/>
          </a:xfrm>
          <a:prstGeom prst="rect">
            <a:avLst/>
          </a:prstGeom>
        </p:spPr>
      </p:pic>
      <p:sp>
        <p:nvSpPr>
          <p:cNvPr id="2" name="学论网-www.xuelun.me"/>
          <p:cNvSpPr txBox="1"/>
          <p:nvPr/>
        </p:nvSpPr>
        <p:spPr>
          <a:xfrm>
            <a:off x="6098931" y="2335966"/>
            <a:ext cx="6245469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内核例程与用户例程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均采用 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Sv39 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分页机制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进行地址映射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学论网-www.xuelun.me"/>
          <p:cNvSpPr txBox="1"/>
          <p:nvPr/>
        </p:nvSpPr>
        <p:spPr>
          <a:xfrm>
            <a:off x="5637952" y="1783447"/>
            <a:ext cx="2281194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</a:p>
        </p:txBody>
      </p:sp>
      <p:sp>
        <p:nvSpPr>
          <p:cNvPr id="10" name="学论网-www.xuelun.me"/>
          <p:cNvSpPr txBox="1"/>
          <p:nvPr/>
        </p:nvSpPr>
        <p:spPr>
          <a:xfrm>
            <a:off x="6250561" y="2740229"/>
            <a:ext cx="3630039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内核与用户共享同一个页表结构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学论网-www.xuelun.me"/>
          <p:cNvSpPr txBox="1"/>
          <p:nvPr/>
        </p:nvSpPr>
        <p:spPr>
          <a:xfrm>
            <a:off x="6240960" y="3143536"/>
            <a:ext cx="421749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内核空间位于虚拟地址的高地址段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学论网-www.xuelun.me"/>
          <p:cNvSpPr txBox="1"/>
          <p:nvPr/>
        </p:nvSpPr>
        <p:spPr>
          <a:xfrm>
            <a:off x="6240960" y="3550041"/>
            <a:ext cx="4217490" cy="2768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用户空间位于虚拟地址的低地址段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学论网-www.xuelun.me"/>
          <p:cNvSpPr txBox="1"/>
          <p:nvPr/>
        </p:nvSpPr>
        <p:spPr>
          <a:xfrm>
            <a:off x="6098931" y="4756242"/>
            <a:ext cx="5154894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支持内核例程与用户例程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采用不同的映射模式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学论网-www.xuelun.me"/>
          <p:cNvSpPr txBox="1"/>
          <p:nvPr/>
        </p:nvSpPr>
        <p:spPr>
          <a:xfrm>
            <a:off x="5637952" y="4131859"/>
            <a:ext cx="2281194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LoongArch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学论网-www.xuelun.me"/>
          <p:cNvSpPr txBox="1"/>
          <p:nvPr/>
        </p:nvSpPr>
        <p:spPr>
          <a:xfrm>
            <a:off x="6250561" y="5160505"/>
            <a:ext cx="3337169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内核地址空间采用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直接映射</a:t>
            </a:r>
            <a:endParaRPr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学论网-www.xuelun.me"/>
          <p:cNvSpPr txBox="1"/>
          <p:nvPr/>
        </p:nvSpPr>
        <p:spPr>
          <a:xfrm>
            <a:off x="6240960" y="5563812"/>
            <a:ext cx="421749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用户地址空间通过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分页机制映射</a:t>
            </a:r>
            <a:endParaRPr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4">
            <a:extLst>
              <a:ext uri="{FF2B5EF4-FFF2-40B4-BE49-F238E27FC236}">
                <a16:creationId xmlns:a16="http://schemas.microsoft.com/office/drawing/2014/main" id="{B265C5CA-C31F-14A7-3526-BE9DD1E22F54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331178C-AD9A-489C-ADA8-01D7716B0A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28" name="TextBox 6">
            <a:extLst>
              <a:ext uri="{FF2B5EF4-FFF2-40B4-BE49-F238E27FC236}">
                <a16:creationId xmlns:a16="http://schemas.microsoft.com/office/drawing/2014/main" id="{6A9AA2E3-6DCB-FE99-5AC0-ABE82B2C140A}"/>
              </a:ext>
            </a:extLst>
          </p:cNvPr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8DD481A0-D61B-3D05-D437-AC66913AEC67}"/>
              </a:ext>
            </a:extLst>
          </p:cNvPr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328A523-3B03-D719-7B86-6C82A04039CE}"/>
              </a:ext>
            </a:extLst>
          </p:cNvPr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FFD39C48-22BC-1F26-809E-2C47B0AD7FF8}"/>
              </a:ext>
            </a:extLst>
          </p:cNvPr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2E2A287-6144-5934-553D-488F4B0EE982}"/>
              </a:ext>
            </a:extLst>
          </p:cNvPr>
          <p:cNvCxnSpPr>
            <a:cxnSpLocks/>
          </p:cNvCxnSpPr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50154" y="1110813"/>
            <a:ext cx="3442865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内存管理</a:t>
            </a:r>
          </a:p>
        </p:txBody>
      </p:sp>
      <p:sp>
        <p:nvSpPr>
          <p:cNvPr id="5" name="学论网-矩形 1"/>
          <p:cNvSpPr/>
          <p:nvPr/>
        </p:nvSpPr>
        <p:spPr>
          <a:xfrm>
            <a:off x="966242" y="1965597"/>
            <a:ext cx="10222390" cy="790303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rgbClr val="448AD7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US" altLang="zh-CN" sz="2800" b="1" kern="0" dirty="0" err="1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RocketOS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 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内存管理实现</a:t>
            </a:r>
          </a:p>
        </p:txBody>
      </p:sp>
      <p:sp>
        <p:nvSpPr>
          <p:cNvPr id="6" name="学论网-矩形 1"/>
          <p:cNvSpPr/>
          <p:nvPr/>
        </p:nvSpPr>
        <p:spPr>
          <a:xfrm>
            <a:off x="966242" y="2879997"/>
            <a:ext cx="3312000" cy="3457303"/>
          </a:xfrm>
          <a:prstGeom prst="rect">
            <a:avLst/>
          </a:prstGeom>
          <a:noFill/>
          <a:ln w="12700" cap="flat" cmpd="sng" algn="ctr">
            <a:solidFill>
              <a:srgbClr val="448AD7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7" name="学论网-矩形 1"/>
          <p:cNvSpPr/>
          <p:nvPr/>
        </p:nvSpPr>
        <p:spPr>
          <a:xfrm>
            <a:off x="4421437" y="2879997"/>
            <a:ext cx="3312000" cy="3457303"/>
          </a:xfrm>
          <a:prstGeom prst="rect">
            <a:avLst/>
          </a:prstGeom>
          <a:noFill/>
          <a:ln w="12700" cap="flat" cmpd="sng" algn="ctr">
            <a:solidFill>
              <a:srgbClr val="448AD7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8" name="学论网-矩形 1"/>
          <p:cNvSpPr/>
          <p:nvPr/>
        </p:nvSpPr>
        <p:spPr>
          <a:xfrm>
            <a:off x="7876632" y="2879997"/>
            <a:ext cx="3312000" cy="3457303"/>
          </a:xfrm>
          <a:prstGeom prst="rect">
            <a:avLst/>
          </a:prstGeom>
          <a:noFill/>
          <a:ln w="12700" cap="flat" cmpd="sng" algn="ctr">
            <a:solidFill>
              <a:srgbClr val="448AD7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9" name="学论网-www.xuelun.me"/>
          <p:cNvSpPr txBox="1"/>
          <p:nvPr/>
        </p:nvSpPr>
        <p:spPr>
          <a:xfrm>
            <a:off x="1248392" y="2940276"/>
            <a:ext cx="2781302" cy="4887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虚拟内存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学论网-www.xuelun.me"/>
          <p:cNvSpPr txBox="1"/>
          <p:nvPr/>
        </p:nvSpPr>
        <p:spPr>
          <a:xfrm>
            <a:off x="4705349" y="2948294"/>
            <a:ext cx="2781302" cy="4887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空间区域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学论网-www.xuelun.me"/>
          <p:cNvSpPr txBox="1"/>
          <p:nvPr/>
        </p:nvSpPr>
        <p:spPr>
          <a:xfrm>
            <a:off x="8141981" y="2946722"/>
            <a:ext cx="2781302" cy="4887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共享内存区域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55336" y="3553097"/>
            <a:ext cx="31674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MemorySet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结构描述进程虚拟地址空间的核心抽象，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负责表示一个进程拥有的所有内存区域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其中包括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代码段、数据段、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堆、栈、内存映射、共享内存等内容 </a:t>
            </a:r>
          </a:p>
          <a:p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4468666" y="3553097"/>
            <a:ext cx="3023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虚拟地址空间的区域管理由 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MapArea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结构体承担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411449" y="4252701"/>
            <a:ext cx="33691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RocketOS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支持的区域类型包括：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：线性映射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：按页分配物理页帧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：用户栈空间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：用户堆空间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Filebe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：用户文件映射区域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7979888" y="3553097"/>
            <a:ext cx="31054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RocketOS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支持两种类型的共享内存：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V 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共享内存和匿名共享内存。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V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共享内存由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shmat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系列系统调用产生，匿名共享内存由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mmap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系统调用产生。</a:t>
            </a:r>
          </a:p>
        </p:txBody>
      </p:sp>
      <p:sp>
        <p:nvSpPr>
          <p:cNvPr id="14" name="矩形 4">
            <a:extLst>
              <a:ext uri="{FF2B5EF4-FFF2-40B4-BE49-F238E27FC236}">
                <a16:creationId xmlns:a16="http://schemas.microsoft.com/office/drawing/2014/main" id="{6C0C1D57-63A8-D9B2-97D6-75DF0799D9A5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4FA7649-6648-D746-757D-35C68F0712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16" name="TextBox 6">
            <a:extLst>
              <a:ext uri="{FF2B5EF4-FFF2-40B4-BE49-F238E27FC236}">
                <a16:creationId xmlns:a16="http://schemas.microsoft.com/office/drawing/2014/main" id="{917886E9-938D-94A3-A325-D6FF577B054D}"/>
              </a:ext>
            </a:extLst>
          </p:cNvPr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A6F3F9E3-057D-12DB-1F5F-386D441AD044}"/>
              </a:ext>
            </a:extLst>
          </p:cNvPr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C0998FB-9A95-9D70-8A0C-9D9BA2E154AA}"/>
              </a:ext>
            </a:extLst>
          </p:cNvPr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AD2E3106-7F3B-16AE-16B1-4DF212734838}"/>
              </a:ext>
            </a:extLst>
          </p:cNvPr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D520709-3E37-F521-EDE9-7FEC6F4BD690}"/>
              </a:ext>
            </a:extLst>
          </p:cNvPr>
          <p:cNvCxnSpPr>
            <a:cxnSpLocks/>
          </p:cNvCxnSpPr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31179" y="1546147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313887" y="1119517"/>
            <a:ext cx="2834584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3.1.4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高级功能</a:t>
            </a:r>
          </a:p>
        </p:txBody>
      </p:sp>
      <p:sp>
        <p:nvSpPr>
          <p:cNvPr id="33" name="学论网-www.xuelun.me"/>
          <p:cNvSpPr txBox="1"/>
          <p:nvPr/>
        </p:nvSpPr>
        <p:spPr>
          <a:xfrm>
            <a:off x="2109806" y="2540883"/>
            <a:ext cx="1753448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写时复制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97851" y="1770782"/>
            <a:ext cx="5879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 fork 时父子进程共享内存页面，直到某方尝试写入，才进行实际复制。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学论网-www.xuelun.me"/>
          <p:cNvSpPr txBox="1"/>
          <p:nvPr/>
        </p:nvSpPr>
        <p:spPr>
          <a:xfrm>
            <a:off x="4909654" y="2512887"/>
            <a:ext cx="567690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节省内存：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只在写入时复制，避免不必要的</a:t>
            </a: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</a:t>
            </a:r>
          </a:p>
        </p:txBody>
      </p:sp>
      <p:sp>
        <p:nvSpPr>
          <p:cNvPr id="45" name="学论网-www.xuelun.me"/>
          <p:cNvSpPr txBox="1"/>
          <p:nvPr/>
        </p:nvSpPr>
        <p:spPr>
          <a:xfrm>
            <a:off x="4909654" y="2910315"/>
            <a:ext cx="567690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提升效率：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fork 更快，初始无需复制大量内存 </a:t>
            </a:r>
          </a:p>
        </p:txBody>
      </p:sp>
      <p:cxnSp>
        <p:nvCxnSpPr>
          <p:cNvPr id="50" name="直接连接符 49"/>
          <p:cNvCxnSpPr/>
          <p:nvPr/>
        </p:nvCxnSpPr>
        <p:spPr>
          <a:xfrm>
            <a:off x="1097532" y="3980814"/>
            <a:ext cx="10243568" cy="260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学论网-www.xuelun.me"/>
          <p:cNvSpPr txBox="1"/>
          <p:nvPr/>
        </p:nvSpPr>
        <p:spPr>
          <a:xfrm>
            <a:off x="4909654" y="3307743"/>
            <a:ext cx="6450702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简化实现：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适用于虚拟内存系统，配合页表标记可高效实现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学论网-www.xuelun.me"/>
          <p:cNvSpPr txBox="1"/>
          <p:nvPr/>
        </p:nvSpPr>
        <p:spPr>
          <a:xfrm>
            <a:off x="8654202" y="5018614"/>
            <a:ext cx="1753448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懒分配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81581" y="4219370"/>
            <a:ext cx="66048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系统在 malloc 或分配堆栈时并不立即分配物理页，而是在程序首次访问该内存（如触发缺页异常）时再实际分配。</a:t>
            </a:r>
          </a:p>
        </p:txBody>
      </p:sp>
      <p:sp>
        <p:nvSpPr>
          <p:cNvPr id="56" name="学论网-www.xuelun.me"/>
          <p:cNvSpPr txBox="1"/>
          <p:nvPr/>
        </p:nvSpPr>
        <p:spPr>
          <a:xfrm>
            <a:off x="1097532" y="5063931"/>
            <a:ext cx="567690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节省物理内存：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避免分配后未使用的页浪费内存。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学论网-www.xuelun.me"/>
          <p:cNvSpPr txBox="1"/>
          <p:nvPr/>
        </p:nvSpPr>
        <p:spPr>
          <a:xfrm>
            <a:off x="1097532" y="5491708"/>
            <a:ext cx="567690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启动更快：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程序初始化时跳过大量内存分配。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学论网-www.xuelun.me"/>
          <p:cNvSpPr txBox="1"/>
          <p:nvPr/>
        </p:nvSpPr>
        <p:spPr>
          <a:xfrm>
            <a:off x="1097532" y="5919486"/>
            <a:ext cx="6450702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简化实现：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适用于虚拟内存系统，配合页表标记可高效实现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3"/>
          <p:cNvSpPr/>
          <p:nvPr/>
        </p:nvSpPr>
        <p:spPr>
          <a:xfrm>
            <a:off x="1084950" y="2269242"/>
            <a:ext cx="3458785" cy="869659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64" name="组合 63"/>
          <p:cNvGrpSpPr/>
          <p:nvPr/>
        </p:nvGrpSpPr>
        <p:grpSpPr>
          <a:xfrm>
            <a:off x="779884" y="2384130"/>
            <a:ext cx="672074" cy="672075"/>
            <a:chOff x="2769119" y="1848492"/>
            <a:chExt cx="504056" cy="504056"/>
          </a:xfrm>
        </p:grpSpPr>
        <p:sp>
          <p:nvSpPr>
            <p:cNvPr id="65" name="椭圆 64"/>
            <p:cNvSpPr/>
            <p:nvPr/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2845819" y="1957328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7" name="TextBox 82"/>
          <p:cNvSpPr txBox="1"/>
          <p:nvPr/>
        </p:nvSpPr>
        <p:spPr>
          <a:xfrm>
            <a:off x="1731179" y="2494464"/>
            <a:ext cx="2298067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935" dirty="0">
                <a:solidFill>
                  <a:schemeClr val="bg1"/>
                </a:solidFill>
              </a:rPr>
              <a:t>写时复制</a:t>
            </a:r>
          </a:p>
        </p:txBody>
      </p:sp>
      <p:sp>
        <p:nvSpPr>
          <p:cNvPr id="68" name="学论网-www.xuelun.me"/>
          <p:cNvSpPr txBox="1"/>
          <p:nvPr/>
        </p:nvSpPr>
        <p:spPr>
          <a:xfrm rot="10800000">
            <a:off x="8907171" y="5022277"/>
            <a:ext cx="1753448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写时复制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3"/>
          <p:cNvSpPr/>
          <p:nvPr/>
        </p:nvSpPr>
        <p:spPr>
          <a:xfrm rot="10800000">
            <a:off x="7882315" y="4750636"/>
            <a:ext cx="3458785" cy="869659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70" name="组合 69"/>
          <p:cNvGrpSpPr/>
          <p:nvPr/>
        </p:nvGrpSpPr>
        <p:grpSpPr>
          <a:xfrm rot="10800000">
            <a:off x="10913588" y="4848763"/>
            <a:ext cx="672074" cy="672075"/>
            <a:chOff x="2769119" y="1848492"/>
            <a:chExt cx="504056" cy="504056"/>
          </a:xfrm>
        </p:grpSpPr>
        <p:sp>
          <p:nvSpPr>
            <p:cNvPr id="71" name="椭圆 70"/>
            <p:cNvSpPr/>
            <p:nvPr/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72" name="TextBox 66"/>
            <p:cNvSpPr txBox="1"/>
            <p:nvPr/>
          </p:nvSpPr>
          <p:spPr>
            <a:xfrm rot="10800000">
              <a:off x="2825661" y="1942688"/>
              <a:ext cx="390973" cy="3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3" name="TextBox 82"/>
          <p:cNvSpPr txBox="1"/>
          <p:nvPr/>
        </p:nvSpPr>
        <p:spPr>
          <a:xfrm>
            <a:off x="8528544" y="4975858"/>
            <a:ext cx="2298067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935" dirty="0">
                <a:solidFill>
                  <a:schemeClr val="bg1"/>
                </a:solidFill>
              </a:rPr>
              <a:t>懒分配</a:t>
            </a:r>
          </a:p>
        </p:txBody>
      </p:sp>
      <p:sp>
        <p:nvSpPr>
          <p:cNvPr id="2" name="矩形 4">
            <a:extLst>
              <a:ext uri="{FF2B5EF4-FFF2-40B4-BE49-F238E27FC236}">
                <a16:creationId xmlns:a16="http://schemas.microsoft.com/office/drawing/2014/main" id="{C88A9B47-2E15-696E-F00D-540B3B53E147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6453E4-D9FE-3E8B-E080-891C5F0682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DD993F89-B0CB-E266-03CE-7C96055376DF}"/>
              </a:ext>
            </a:extLst>
          </p:cNvPr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5DE08DF9-87BB-792F-B52C-7B3F9ADA176B}"/>
              </a:ext>
            </a:extLst>
          </p:cNvPr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91E0A2-08FE-744A-64DB-EE82574E4C65}"/>
              </a:ext>
            </a:extLst>
          </p:cNvPr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D2600F56-373E-E28F-954F-BDF2B40E2F35}"/>
              </a:ext>
            </a:extLst>
          </p:cNvPr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B9EE985-B023-45D9-D373-6DA5C9DDDAE6}"/>
              </a:ext>
            </a:extLst>
          </p:cNvPr>
          <p:cNvCxnSpPr>
            <a:cxnSpLocks/>
          </p:cNvCxnSpPr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542966" y="3519638"/>
            <a:ext cx="1275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Part.3.2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任务管理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45" y="1592254"/>
            <a:ext cx="3943455" cy="92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796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77691" y="1127395"/>
            <a:ext cx="3597144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同步有栈式模型</a:t>
            </a:r>
          </a:p>
        </p:txBody>
      </p:sp>
      <p:cxnSp>
        <p:nvCxnSpPr>
          <p:cNvPr id="5" name="直接连接符 4"/>
          <p:cNvCxnSpPr/>
          <p:nvPr/>
        </p:nvCxnSpPr>
        <p:spPr>
          <a:xfrm flipH="1" flipV="1">
            <a:off x="5706699" y="1947119"/>
            <a:ext cx="21940" cy="46257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3"/>
          <p:cNvSpPr/>
          <p:nvPr/>
        </p:nvSpPr>
        <p:spPr>
          <a:xfrm>
            <a:off x="1223544" y="1692870"/>
            <a:ext cx="2944296" cy="702528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7" name="TextBox 82"/>
          <p:cNvSpPr txBox="1"/>
          <p:nvPr/>
        </p:nvSpPr>
        <p:spPr>
          <a:xfrm>
            <a:off x="1546658" y="1818303"/>
            <a:ext cx="2298067" cy="451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935" dirty="0">
                <a:solidFill>
                  <a:schemeClr val="bg1"/>
                </a:solidFill>
              </a:rPr>
              <a:t>异步无栈式</a:t>
            </a:r>
          </a:p>
        </p:txBody>
      </p:sp>
      <p:sp>
        <p:nvSpPr>
          <p:cNvPr id="29" name="矩形 3"/>
          <p:cNvSpPr/>
          <p:nvPr/>
        </p:nvSpPr>
        <p:spPr>
          <a:xfrm>
            <a:off x="7414858" y="1692870"/>
            <a:ext cx="2944296" cy="702528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0" name="TextBox 82"/>
          <p:cNvSpPr txBox="1"/>
          <p:nvPr/>
        </p:nvSpPr>
        <p:spPr>
          <a:xfrm>
            <a:off x="7737972" y="1818303"/>
            <a:ext cx="2298067" cy="451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935" dirty="0">
                <a:solidFill>
                  <a:schemeClr val="bg1"/>
                </a:solidFill>
              </a:rPr>
              <a:t>同步有栈式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483668" y="2712366"/>
            <a:ext cx="3291167" cy="310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“虚拟栈帧”重建与性能问题</a:t>
            </a:r>
          </a:p>
        </p:txBody>
      </p:sp>
      <p:sp>
        <p:nvSpPr>
          <p:cNvPr id="109" name="文本框 108"/>
          <p:cNvSpPr txBox="1"/>
          <p:nvPr/>
        </p:nvSpPr>
        <p:spPr>
          <a:xfrm>
            <a:off x="612535" y="4902023"/>
            <a:ext cx="2757310" cy="308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内存管理的复杂性</a:t>
            </a:r>
          </a:p>
        </p:txBody>
      </p:sp>
      <p:sp>
        <p:nvSpPr>
          <p:cNvPr id="111" name="文本框 110"/>
          <p:cNvSpPr txBox="1"/>
          <p:nvPr/>
        </p:nvSpPr>
        <p:spPr>
          <a:xfrm>
            <a:off x="673447" y="5313605"/>
            <a:ext cx="4586515" cy="3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大量并发任务的状态结构同时存在于堆内存中</a:t>
            </a:r>
          </a:p>
        </p:txBody>
      </p:sp>
      <p:sp>
        <p:nvSpPr>
          <p:cNvPr id="113" name="文本框 112"/>
          <p:cNvSpPr txBox="1"/>
          <p:nvPr/>
        </p:nvSpPr>
        <p:spPr>
          <a:xfrm>
            <a:off x="696473" y="5733436"/>
            <a:ext cx="4519609" cy="3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堆分配结构的回收时机难以精确控制</a:t>
            </a:r>
          </a:p>
        </p:txBody>
      </p:sp>
      <p:sp>
        <p:nvSpPr>
          <p:cNvPr id="115" name="Rectangle 3"/>
          <p:cNvSpPr>
            <a:spLocks noChangeArrowheads="1"/>
          </p:cNvSpPr>
          <p:nvPr/>
        </p:nvSpPr>
        <p:spPr bwMode="auto">
          <a:xfrm>
            <a:off x="706799" y="3018320"/>
            <a:ext cx="4474541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 async 函数的嵌套调用会导致 Future 状态结构</a:t>
            </a:r>
            <a:r>
              <a:rPr lang="zh-CN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层级很深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，每次调度都涉及十余层状态判断 </a:t>
            </a:r>
          </a:p>
        </p:txBody>
      </p:sp>
      <p:sp>
        <p:nvSpPr>
          <p:cNvPr id="116" name="Rectangle 4"/>
          <p:cNvSpPr>
            <a:spLocks noChangeArrowheads="1"/>
          </p:cNvSpPr>
          <p:nvPr/>
        </p:nvSpPr>
        <p:spPr bwMode="auto">
          <a:xfrm>
            <a:off x="673447" y="3897600"/>
            <a:ext cx="429319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每层 poll 都需判断状态与分支跳转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，这些频繁的链式操作在高并发场景下可能产生较大性能影响。 </a:t>
            </a:r>
          </a:p>
        </p:txBody>
      </p:sp>
      <p:sp>
        <p:nvSpPr>
          <p:cNvPr id="117" name="文本框 116"/>
          <p:cNvSpPr txBox="1"/>
          <p:nvPr/>
        </p:nvSpPr>
        <p:spPr>
          <a:xfrm>
            <a:off x="6175374" y="2702271"/>
            <a:ext cx="3291167" cy="316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内存管理自然简洁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6360799" y="3023746"/>
            <a:ext cx="4901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局部变量、参数、中间状态全部分配在栈上，生命周期与函数一致，无需手动管理或复杂析构逻辑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6175375" y="3766545"/>
            <a:ext cx="3291167" cy="316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自动释放，零碎片化</a:t>
            </a:r>
          </a:p>
        </p:txBody>
      </p:sp>
      <p:sp>
        <p:nvSpPr>
          <p:cNvPr id="127" name="文本框 126"/>
          <p:cNvSpPr txBox="1"/>
          <p:nvPr/>
        </p:nvSpPr>
        <p:spPr>
          <a:xfrm>
            <a:off x="6360797" y="4056156"/>
            <a:ext cx="49016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函数返回即自动回收栈帧，避免异步堆分配中常见的内存碎片与泄漏问题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6175375" y="4775935"/>
            <a:ext cx="3291167" cy="316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内存分配性能极高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6360797" y="5088566"/>
            <a:ext cx="4962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栈的分配与释放仅是指针加减，具有常数时间复杂度</a:t>
            </a:r>
          </a:p>
        </p:txBody>
      </p:sp>
      <p:sp>
        <p:nvSpPr>
          <p:cNvPr id="130" name="文本框 129"/>
          <p:cNvSpPr txBox="1"/>
          <p:nvPr/>
        </p:nvSpPr>
        <p:spPr>
          <a:xfrm>
            <a:off x="6175375" y="5606243"/>
            <a:ext cx="3291167" cy="316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调用开销固定可预测</a:t>
            </a:r>
          </a:p>
        </p:txBody>
      </p:sp>
      <p:sp>
        <p:nvSpPr>
          <p:cNvPr id="133" name="文本框 132"/>
          <p:cNvSpPr txBox="1"/>
          <p:nvPr/>
        </p:nvSpPr>
        <p:spPr>
          <a:xfrm>
            <a:off x="6360797" y="5880208"/>
            <a:ext cx="49621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每次函数调用的成本（如栈帧建立、参数传递）固定，适合需要高实时性和确定性响应的系统。</a:t>
            </a:r>
          </a:p>
        </p:txBody>
      </p:sp>
      <p:sp>
        <p:nvSpPr>
          <p:cNvPr id="2" name="矩形 4">
            <a:extLst>
              <a:ext uri="{FF2B5EF4-FFF2-40B4-BE49-F238E27FC236}">
                <a16:creationId xmlns:a16="http://schemas.microsoft.com/office/drawing/2014/main" id="{0E9FED5B-D40F-93A1-3DB4-FB4EA3EC8B31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A69C0E-1431-6415-59B1-FFBF446A67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9F2043-0463-B721-EF34-2A5E0B075096}"/>
              </a:ext>
            </a:extLst>
          </p:cNvPr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2CB853D-50BC-FF2D-ED17-A45DC89F2EAF}"/>
              </a:ext>
            </a:extLst>
          </p:cNvPr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96B022-030D-CE14-E736-102C63F4DBA0}"/>
              </a:ext>
            </a:extLst>
          </p:cNvPr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30C31F-D3E0-B16B-10AF-9354E96C5C1B}"/>
              </a:ext>
            </a:extLst>
          </p:cNvPr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6DA330F-AE21-CED3-92F2-56B085931377}"/>
              </a:ext>
            </a:extLst>
          </p:cNvPr>
          <p:cNvCxnSpPr>
            <a:cxnSpLocks/>
          </p:cNvCxnSpPr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-92510" y="1109186"/>
            <a:ext cx="4050952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中断与任务切换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14974" y="2064824"/>
            <a:ext cx="420397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为实现</a:t>
            </a:r>
            <a:r>
              <a:rPr lang="zh-CN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“一套内核，多架构兼容”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的设计目标，系统分别针对 RISC-V 与 LoongArch 架构实现了专门的 trap_from_user 与 return_to_user 汇编代码段，并通过统一的 TrapContext 结构作为中间层，屏蔽了底层指令集与寄存器编号的差异。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564" y="1312501"/>
            <a:ext cx="4736378" cy="34432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33" y="3793798"/>
            <a:ext cx="4708099" cy="2524726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096000" y="5366845"/>
            <a:ext cx="5010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 TaskContext 直接嵌入内核栈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，在任务切换时保存 ra、tp、s0–s11 等关键寄存器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096000" y="5979970"/>
            <a:ext cx="49575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避免堆分配与加锁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，减少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开销。</a:t>
            </a:r>
          </a:p>
        </p:txBody>
      </p:sp>
      <p:sp>
        <p:nvSpPr>
          <p:cNvPr id="30" name="TextBox 6"/>
          <p:cNvSpPr txBox="1"/>
          <p:nvPr/>
        </p:nvSpPr>
        <p:spPr>
          <a:xfrm>
            <a:off x="448778" y="1680884"/>
            <a:ext cx="126154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中断处理</a:t>
            </a:r>
          </a:p>
        </p:txBody>
      </p:sp>
      <p:sp>
        <p:nvSpPr>
          <p:cNvPr id="31" name="TextBox 6"/>
          <p:cNvSpPr txBox="1"/>
          <p:nvPr/>
        </p:nvSpPr>
        <p:spPr>
          <a:xfrm>
            <a:off x="6096000" y="4949023"/>
            <a:ext cx="126154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任务切换</a:t>
            </a:r>
          </a:p>
        </p:txBody>
      </p:sp>
      <p:sp>
        <p:nvSpPr>
          <p:cNvPr id="4" name="矩形 4">
            <a:extLst>
              <a:ext uri="{FF2B5EF4-FFF2-40B4-BE49-F238E27FC236}">
                <a16:creationId xmlns:a16="http://schemas.microsoft.com/office/drawing/2014/main" id="{81B9903B-8583-7AE7-B253-52CDE3E3B7E5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10FE0D-2767-7BF1-AF27-2875F815B1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C0BFB426-8DA4-A90B-E628-C0478B36271F}"/>
              </a:ext>
            </a:extLst>
          </p:cNvPr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B4B10E52-518A-7FDA-271B-B1D3CC0EB263}"/>
              </a:ext>
            </a:extLst>
          </p:cNvPr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C22547-2E24-2F4A-8F85-5DD2D82A906A}"/>
              </a:ext>
            </a:extLst>
          </p:cNvPr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750DAA6A-9338-6AD0-D6C8-5FEFDDAABD7A}"/>
              </a:ext>
            </a:extLst>
          </p:cNvPr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2A571A5-8BD2-A333-B927-B80AA8A8BAAC}"/>
              </a:ext>
            </a:extLst>
          </p:cNvPr>
          <p:cNvCxnSpPr>
            <a:cxnSpLocks/>
          </p:cNvCxnSpPr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241076" y="1126912"/>
            <a:ext cx="284130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任务调度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31" y="1609117"/>
            <a:ext cx="9236656" cy="2622309"/>
          </a:xfrm>
          <a:prstGeom prst="rect">
            <a:avLst/>
          </a:prstGeom>
        </p:spPr>
      </p:pic>
      <p:sp>
        <p:nvSpPr>
          <p:cNvPr id="5" name="TextBox 6"/>
          <p:cNvSpPr txBox="1"/>
          <p:nvPr/>
        </p:nvSpPr>
        <p:spPr>
          <a:xfrm>
            <a:off x="533641" y="4311702"/>
            <a:ext cx="126154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调度策略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884608" y="4747554"/>
            <a:ext cx="473140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调度算法：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 FIFO策略，使用 VecDeque 作为就绪队列，支持高效的任务入队/出队操作。 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84608" y="5383219"/>
            <a:ext cx="1827964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核心调度函数：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64411" y="5737325"/>
            <a:ext cx="44516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yield()：任务重新加入队尾，等待后续继续执行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164411" y="6060490"/>
            <a:ext cx="45375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schedule()：处理任务的阻塞、退出等状态转换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查找下一个可执行任务，并负责资源清理。</a:t>
            </a:r>
          </a:p>
        </p:txBody>
      </p:sp>
      <p:sp>
        <p:nvSpPr>
          <p:cNvPr id="17" name="TextBox 6"/>
          <p:cNvSpPr txBox="1"/>
          <p:nvPr/>
        </p:nvSpPr>
        <p:spPr>
          <a:xfrm>
            <a:off x="6420749" y="4329692"/>
            <a:ext cx="126154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阻塞策略</a:t>
            </a: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6726770" y="5998772"/>
            <a:ext cx="426058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超时唤醒：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任务等待超时后被系统定时器触发自动唤醒。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726771" y="4756155"/>
            <a:ext cx="44131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正常唤醒：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任务因资源可用被自动唤醒并重新进入就绪队列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726771" y="5365368"/>
            <a:ext cx="42605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信号中断唤醒：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任务在等待中被外部信号强制唤醒以处理中断事件</a:t>
            </a:r>
            <a:endParaRPr lang="zh-CN" altLang="en-US" sz="1600" dirty="0"/>
          </a:p>
        </p:txBody>
      </p:sp>
      <p:sp>
        <p:nvSpPr>
          <p:cNvPr id="3" name="矩形 4">
            <a:extLst>
              <a:ext uri="{FF2B5EF4-FFF2-40B4-BE49-F238E27FC236}">
                <a16:creationId xmlns:a16="http://schemas.microsoft.com/office/drawing/2014/main" id="{C95AC6C5-B7D2-E4F3-73AD-58E8E3116660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3CCAD5-911F-186F-6A3F-6306BA8499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9D6E8F9D-12A6-B4D0-D55C-8A4BBF7D16BF}"/>
              </a:ext>
            </a:extLst>
          </p:cNvPr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30851656-9837-E0FB-B1EA-95E2C0FF0625}"/>
              </a:ext>
            </a:extLst>
          </p:cNvPr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27CB713-687B-C407-D34E-D00D86514069}"/>
              </a:ext>
            </a:extLst>
          </p:cNvPr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9B2B3856-B560-8589-3EC6-49F9B6BFE3FB}"/>
              </a:ext>
            </a:extLst>
          </p:cNvPr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F16EA6C-ABFD-A4C3-2B76-3242AE0D687E}"/>
              </a:ext>
            </a:extLst>
          </p:cNvPr>
          <p:cNvCxnSpPr>
            <a:cxnSpLocks/>
          </p:cNvCxnSpPr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542966" y="3533597"/>
            <a:ext cx="1275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Part.3.3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45" y="1592254"/>
            <a:ext cx="3943455" cy="92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6905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16">
            <a:extLst>
              <a:ext uri="{FF2B5EF4-FFF2-40B4-BE49-F238E27FC236}">
                <a16:creationId xmlns:a16="http://schemas.microsoft.com/office/drawing/2014/main" id="{F3509121-BA2F-18C2-1155-9565D4D75433}"/>
              </a:ext>
            </a:extLst>
          </p:cNvPr>
          <p:cNvSpPr/>
          <p:nvPr/>
        </p:nvSpPr>
        <p:spPr>
          <a:xfrm>
            <a:off x="-1556426" y="-2581275"/>
            <a:ext cx="5417225" cy="12401550"/>
          </a:xfrm>
          <a:prstGeom prst="roundRect">
            <a:avLst>
              <a:gd name="adj" fmla="val 50000"/>
            </a:avLst>
          </a:prstGeom>
          <a:solidFill>
            <a:srgbClr val="9CC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1">
            <a:extLst>
              <a:ext uri="{FF2B5EF4-FFF2-40B4-BE49-F238E27FC236}">
                <a16:creationId xmlns:a16="http://schemas.microsoft.com/office/drawing/2014/main" id="{5EA2474A-9F17-BA41-6BC3-4AC0E9AB3863}"/>
              </a:ext>
            </a:extLst>
          </p:cNvPr>
          <p:cNvSpPr/>
          <p:nvPr/>
        </p:nvSpPr>
        <p:spPr>
          <a:xfrm>
            <a:off x="-1556426" y="-2362200"/>
            <a:ext cx="5261917" cy="120777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613565AE-1CB3-4497-5AEC-DDAB154D60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B5D8C"/>
              </a:clrFrom>
              <a:clrTo>
                <a:srgbClr val="0B5D8C">
                  <a:alpha val="0"/>
                </a:srgbClr>
              </a:clrTo>
            </a:clrChang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7" t="21769" r="56159" b="21222"/>
          <a:stretch/>
        </p:blipFill>
        <p:spPr>
          <a:xfrm>
            <a:off x="-4700322" y="-1023396"/>
            <a:ext cx="8637321" cy="8905657"/>
          </a:xfrm>
          <a:prstGeom prst="rect">
            <a:avLst/>
          </a:prstGeom>
        </p:spPr>
      </p:pic>
      <p:sp>
        <p:nvSpPr>
          <p:cNvPr id="44" name="圆角矩形 4">
            <a:extLst>
              <a:ext uri="{FF2B5EF4-FFF2-40B4-BE49-F238E27FC236}">
                <a16:creationId xmlns:a16="http://schemas.microsoft.com/office/drawing/2014/main" id="{F85519E1-1396-22EC-D2C9-1C6BA10CADB6}"/>
              </a:ext>
            </a:extLst>
          </p:cNvPr>
          <p:cNvSpPr/>
          <p:nvPr/>
        </p:nvSpPr>
        <p:spPr>
          <a:xfrm>
            <a:off x="5040544" y="1754993"/>
            <a:ext cx="2235200" cy="57714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0070C0"/>
                </a:solidFill>
              </a:rPr>
              <a:t>PART 1</a:t>
            </a:r>
            <a:endParaRPr lang="zh-CN" altLang="en-US" sz="3600" b="1" dirty="0">
              <a:solidFill>
                <a:srgbClr val="0070C0"/>
              </a:solidFill>
            </a:endParaRPr>
          </a:p>
        </p:txBody>
      </p:sp>
      <p:sp>
        <p:nvSpPr>
          <p:cNvPr id="45" name="圆角矩形 5">
            <a:extLst>
              <a:ext uri="{FF2B5EF4-FFF2-40B4-BE49-F238E27FC236}">
                <a16:creationId xmlns:a16="http://schemas.microsoft.com/office/drawing/2014/main" id="{C7B6DE34-E407-4088-3B2A-7C909A063C8F}"/>
              </a:ext>
            </a:extLst>
          </p:cNvPr>
          <p:cNvSpPr/>
          <p:nvPr/>
        </p:nvSpPr>
        <p:spPr>
          <a:xfrm>
            <a:off x="5040544" y="3739955"/>
            <a:ext cx="2235200" cy="57714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0070C0"/>
                </a:solidFill>
              </a:rPr>
              <a:t>PART 3</a:t>
            </a:r>
            <a:endParaRPr lang="zh-CN" altLang="en-US" sz="3600" b="1" dirty="0">
              <a:solidFill>
                <a:srgbClr val="0070C0"/>
              </a:solidFill>
            </a:endParaRPr>
          </a:p>
        </p:txBody>
      </p:sp>
      <p:sp>
        <p:nvSpPr>
          <p:cNvPr id="49" name="圆角矩形 58">
            <a:extLst>
              <a:ext uri="{FF2B5EF4-FFF2-40B4-BE49-F238E27FC236}">
                <a16:creationId xmlns:a16="http://schemas.microsoft.com/office/drawing/2014/main" id="{D817C35A-D518-7968-1839-B1B500299C51}"/>
              </a:ext>
            </a:extLst>
          </p:cNvPr>
          <p:cNvSpPr/>
          <p:nvPr/>
        </p:nvSpPr>
        <p:spPr>
          <a:xfrm>
            <a:off x="7469488" y="1754993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系统架构</a:t>
            </a:r>
          </a:p>
        </p:txBody>
      </p:sp>
      <p:sp>
        <p:nvSpPr>
          <p:cNvPr id="50" name="圆角矩形 59">
            <a:extLst>
              <a:ext uri="{FF2B5EF4-FFF2-40B4-BE49-F238E27FC236}">
                <a16:creationId xmlns:a16="http://schemas.microsoft.com/office/drawing/2014/main" id="{9720D327-AE02-921F-9CF6-70E1BCDD00F8}"/>
              </a:ext>
            </a:extLst>
          </p:cNvPr>
          <p:cNvSpPr/>
          <p:nvPr/>
        </p:nvSpPr>
        <p:spPr>
          <a:xfrm>
            <a:off x="7469488" y="3739955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模块设计</a:t>
            </a:r>
          </a:p>
        </p:txBody>
      </p:sp>
      <p:sp>
        <p:nvSpPr>
          <p:cNvPr id="54" name="TextBox 78">
            <a:extLst>
              <a:ext uri="{FF2B5EF4-FFF2-40B4-BE49-F238E27FC236}">
                <a16:creationId xmlns:a16="http://schemas.microsoft.com/office/drawing/2014/main" id="{3053124C-FDEC-8E88-1437-4E76050D0081}"/>
              </a:ext>
            </a:extLst>
          </p:cNvPr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55" name="TextBox 79">
            <a:extLst>
              <a:ext uri="{FF2B5EF4-FFF2-40B4-BE49-F238E27FC236}">
                <a16:creationId xmlns:a16="http://schemas.microsoft.com/office/drawing/2014/main" id="{1D7E0C95-A31E-60DE-39C9-1482D4419ED6}"/>
              </a:ext>
            </a:extLst>
          </p:cNvPr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B0EB1D21-5374-2A62-246E-6F331143FF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0B5D8C"/>
              </a:clrFrom>
              <a:clrTo>
                <a:srgbClr val="0B5D8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3" t="21769" r="12852" b="21222"/>
          <a:stretch/>
        </p:blipFill>
        <p:spPr>
          <a:xfrm>
            <a:off x="738473" y="1622634"/>
            <a:ext cx="1824038" cy="1386801"/>
          </a:xfrm>
          <a:prstGeom prst="rect">
            <a:avLst/>
          </a:prstGeom>
        </p:spPr>
      </p:pic>
      <p:sp>
        <p:nvSpPr>
          <p:cNvPr id="2" name="圆角矩形 8">
            <a:extLst>
              <a:ext uri="{FF2B5EF4-FFF2-40B4-BE49-F238E27FC236}">
                <a16:creationId xmlns:a16="http://schemas.microsoft.com/office/drawing/2014/main" id="{547351DB-9B37-1D9F-0495-C1E94B564EDC}"/>
              </a:ext>
            </a:extLst>
          </p:cNvPr>
          <p:cNvSpPr/>
          <p:nvPr/>
        </p:nvSpPr>
        <p:spPr>
          <a:xfrm>
            <a:off x="5040544" y="4658768"/>
            <a:ext cx="2235200" cy="57714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0070C0"/>
                </a:solidFill>
              </a:rPr>
              <a:t>PART 4</a:t>
            </a:r>
            <a:endParaRPr lang="zh-CN" alt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圆角矩形 62">
            <a:extLst>
              <a:ext uri="{FF2B5EF4-FFF2-40B4-BE49-F238E27FC236}">
                <a16:creationId xmlns:a16="http://schemas.microsoft.com/office/drawing/2014/main" id="{50BCEDD8-8251-0E49-3F39-B274E1369E74}"/>
              </a:ext>
            </a:extLst>
          </p:cNvPr>
          <p:cNvSpPr/>
          <p:nvPr/>
        </p:nvSpPr>
        <p:spPr>
          <a:xfrm>
            <a:off x="7469488" y="4658768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总结与后续计划</a:t>
            </a:r>
          </a:p>
        </p:txBody>
      </p:sp>
      <p:sp>
        <p:nvSpPr>
          <p:cNvPr id="4" name="圆角矩形 8">
            <a:extLst>
              <a:ext uri="{FF2B5EF4-FFF2-40B4-BE49-F238E27FC236}">
                <a16:creationId xmlns:a16="http://schemas.microsoft.com/office/drawing/2014/main" id="{30667784-D7F5-DE58-9F1B-E33DAE6B857C}"/>
              </a:ext>
            </a:extLst>
          </p:cNvPr>
          <p:cNvSpPr/>
          <p:nvPr/>
        </p:nvSpPr>
        <p:spPr>
          <a:xfrm>
            <a:off x="5040544" y="2767179"/>
            <a:ext cx="2235200" cy="57714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0070C0"/>
                </a:solidFill>
              </a:rPr>
              <a:t>PART 2</a:t>
            </a:r>
            <a:endParaRPr lang="zh-CN" altLang="en-US" sz="3600" b="1" dirty="0">
              <a:solidFill>
                <a:srgbClr val="0070C0"/>
              </a:solidFill>
            </a:endParaRPr>
          </a:p>
        </p:txBody>
      </p:sp>
      <p:sp>
        <p:nvSpPr>
          <p:cNvPr id="5" name="圆角矩形 62">
            <a:extLst>
              <a:ext uri="{FF2B5EF4-FFF2-40B4-BE49-F238E27FC236}">
                <a16:creationId xmlns:a16="http://schemas.microsoft.com/office/drawing/2014/main" id="{2F3438FE-DF87-B4F8-4089-CCC2F927B9A7}"/>
              </a:ext>
            </a:extLst>
          </p:cNvPr>
          <p:cNvSpPr/>
          <p:nvPr/>
        </p:nvSpPr>
        <p:spPr>
          <a:xfrm>
            <a:off x="7469488" y="276717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系统优势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8" y="1108968"/>
            <a:ext cx="2693467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总体框架</a:t>
            </a:r>
          </a:p>
        </p:txBody>
      </p:sp>
      <p:pic>
        <p:nvPicPr>
          <p:cNvPr id="6" name="图片 5" descr="条目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630" y="4980940"/>
            <a:ext cx="796925" cy="796925"/>
          </a:xfrm>
          <a:prstGeom prst="rect">
            <a:avLst/>
          </a:prstGeom>
        </p:spPr>
      </p:pic>
      <p:pic>
        <p:nvPicPr>
          <p:cNvPr id="7" name="图片 6" descr="文件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045" y="4980940"/>
            <a:ext cx="689610" cy="689610"/>
          </a:xfrm>
          <a:prstGeom prst="rect">
            <a:avLst/>
          </a:prstGeom>
        </p:spPr>
      </p:pic>
      <p:pic>
        <p:nvPicPr>
          <p:cNvPr id="9" name="图片 8" descr="文件系统框架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975" y="927735"/>
            <a:ext cx="5448935" cy="57283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1500" y="1866900"/>
            <a:ext cx="5080000" cy="264413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RocketOS 的文件系统模块构建在 </a:t>
            </a:r>
            <a:r>
              <a:rPr lang="zh-CN" altLang="zh-CN" sz="1800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VFS 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框架之上，支持挂载多 个虚拟文件系统（如 Ext4、Tmpfs、Devfs 等），并通过统一的 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Dentry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</a:t>
            </a:r>
            <a:r>
              <a:rPr lang="zh-CN" altLang="zh-CN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抽象，协调 </a:t>
            </a:r>
            <a:r>
              <a:rPr lang="zh-CN" altLang="zh-CN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路径解析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权限控制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zh-CN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文件访问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等操作流程。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图展示了 RocketOS 文件系统在内核中的总体 架构，体现了从系统调用到具体后端文件系统的协作流程。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418080" y="5774690"/>
            <a:ext cx="956945" cy="2921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文件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572510" y="5742940"/>
            <a:ext cx="168021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目录项</a:t>
            </a:r>
          </a:p>
        </p:txBody>
      </p:sp>
      <p:pic>
        <p:nvPicPr>
          <p:cNvPr id="20" name="图片 19" descr="节点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160" y="5014595"/>
            <a:ext cx="728345" cy="72834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35025" y="5777865"/>
            <a:ext cx="1385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索引节点</a:t>
            </a:r>
          </a:p>
        </p:txBody>
      </p:sp>
      <p:sp>
        <p:nvSpPr>
          <p:cNvPr id="22" name="矩形 4">
            <a:extLst>
              <a:ext uri="{FF2B5EF4-FFF2-40B4-BE49-F238E27FC236}">
                <a16:creationId xmlns:a16="http://schemas.microsoft.com/office/drawing/2014/main" id="{EED2F633-C18A-BF51-84C6-784B402AE0A6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0390BA3-43F3-5625-8114-0ED117F75F4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24" name="TextBox 6">
            <a:extLst>
              <a:ext uri="{FF2B5EF4-FFF2-40B4-BE49-F238E27FC236}">
                <a16:creationId xmlns:a16="http://schemas.microsoft.com/office/drawing/2014/main" id="{E87030B9-FF01-DFF8-0782-EB688117A997}"/>
              </a:ext>
            </a:extLst>
          </p:cNvPr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F6BFEFFF-8BE3-F675-4DB9-96ECD90390DD}"/>
              </a:ext>
            </a:extLst>
          </p:cNvPr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A80D075-BB77-8C60-7830-BC05C24BD29F}"/>
              </a:ext>
            </a:extLst>
          </p:cNvPr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14C1D8D1-D797-785F-EA80-0A266B2E43FB}"/>
              </a:ext>
            </a:extLst>
          </p:cNvPr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F70723C-8AE6-6538-954D-3B0BEB0635B6}"/>
              </a:ext>
            </a:extLst>
          </p:cNvPr>
          <p:cNvCxnSpPr>
            <a:cxnSpLocks/>
          </p:cNvCxnSpPr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0" y="1085004"/>
            <a:ext cx="3346978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挂载子系统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81355" y="1682115"/>
            <a:ext cx="5080000" cy="24961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zh-CN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VfsMount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封装了文件系统挂载的核心信息，包括挂载点的根目录、挂载的文件系统（超级</a:t>
            </a:r>
          </a:p>
          <a:p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块）以及挂载标志。</a:t>
            </a:r>
            <a:r>
              <a:rPr lang="zh-CN" altLang="zh-CN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Mount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则表示一个具体的挂载点及其拓扑位置， mountpoint 表示挂载操作发生的目录项，vfs_mount 指向被挂载的文件系统实例，parent 指向父挂载点，children 存储子挂载点。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79500" y="5777865"/>
            <a:ext cx="775970" cy="3333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5" name="图片 4" descr="挂载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260" y="1217930"/>
            <a:ext cx="2680335" cy="21221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55" y="4073525"/>
            <a:ext cx="4806315" cy="234188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989955" y="3517901"/>
            <a:ext cx="5897880" cy="3194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根文件系统初始化流程</a:t>
            </a:r>
          </a:p>
          <a:p>
            <a:pPr>
              <a:spcAft>
                <a:spcPts val="600"/>
              </a:spcAft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打开指定的块设备, 并初始化 Ext4FileSystem 实例；</a:t>
            </a:r>
          </a:p>
          <a:p>
            <a:pPr>
              <a:spcAft>
                <a:spcPts val="600"/>
              </a:spcAft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从根块组构造根目录对应的 Inode；</a:t>
            </a:r>
          </a:p>
          <a:p>
            <a:pPr>
              <a:spcAft>
                <a:spcPts val="600"/>
              </a:spcAft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创建根目录的 Dentry，设置自身为其父项以形成闭环；</a:t>
            </a:r>
          </a:p>
          <a:p>
            <a:pPr>
              <a:spcAft>
                <a:spcPts val="600"/>
              </a:spcAft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构建 VfsMount 和对应的 Mount；</a:t>
            </a:r>
          </a:p>
          <a:p>
            <a:pPr>
              <a:spcAft>
                <a:spcPts val="600"/>
              </a:spcAft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将根挂载点加入全局 MountTree；</a:t>
            </a:r>
          </a:p>
          <a:p>
            <a:pPr algn="l">
              <a:spcAft>
                <a:spcPts val="600"/>
              </a:spcAft>
              <a:buClrTx/>
              <a:buSzTx/>
              <a:buNone/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初始化 /dev, /proc, /tmp 等虚拟文件系统。</a:t>
            </a:r>
          </a:p>
        </p:txBody>
      </p:sp>
      <p:sp>
        <p:nvSpPr>
          <p:cNvPr id="27" name="矩形 4">
            <a:extLst>
              <a:ext uri="{FF2B5EF4-FFF2-40B4-BE49-F238E27FC236}">
                <a16:creationId xmlns:a16="http://schemas.microsoft.com/office/drawing/2014/main" id="{EDF41694-AADD-F32E-598F-A2A26C4DEEB4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E0CD90B8-3742-ED3D-4B4E-A1248E1E64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29" name="TextBox 6">
            <a:extLst>
              <a:ext uri="{FF2B5EF4-FFF2-40B4-BE49-F238E27FC236}">
                <a16:creationId xmlns:a16="http://schemas.microsoft.com/office/drawing/2014/main" id="{FD41B732-7FCA-1675-1AB9-6DE9017912D9}"/>
              </a:ext>
            </a:extLst>
          </p:cNvPr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84CAE31B-D4D5-AB22-5558-EC673B4039B3}"/>
              </a:ext>
            </a:extLst>
          </p:cNvPr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65EDA2-D533-D44D-9BBF-3EED5555CCBA}"/>
              </a:ext>
            </a:extLst>
          </p:cNvPr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id="{F69AFF3A-8165-C846-C2C3-7B5902211DB4}"/>
              </a:ext>
            </a:extLst>
          </p:cNvPr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70ABB635-930C-707B-8A3C-2037A697F2EA}"/>
              </a:ext>
            </a:extLst>
          </p:cNvPr>
          <p:cNvCxnSpPr>
            <a:cxnSpLocks/>
          </p:cNvCxnSpPr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286762" y="1126247"/>
            <a:ext cx="3088185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3.3.3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-VFS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pic>
        <p:nvPicPr>
          <p:cNvPr id="5" name="图片 4" descr="VF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415" y="1012825"/>
            <a:ext cx="4130040" cy="561721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449015" y="2375261"/>
            <a:ext cx="1394784" cy="57409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Inode</a:t>
            </a:r>
          </a:p>
        </p:txBody>
      </p:sp>
      <p:sp>
        <p:nvSpPr>
          <p:cNvPr id="8" name="矩形 7"/>
          <p:cNvSpPr/>
          <p:nvPr/>
        </p:nvSpPr>
        <p:spPr>
          <a:xfrm>
            <a:off x="449015" y="3833856"/>
            <a:ext cx="1394784" cy="57409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Dentry</a:t>
            </a:r>
          </a:p>
        </p:txBody>
      </p:sp>
      <p:sp>
        <p:nvSpPr>
          <p:cNvPr id="10" name="矩形 9"/>
          <p:cNvSpPr/>
          <p:nvPr/>
        </p:nvSpPr>
        <p:spPr>
          <a:xfrm>
            <a:off x="449015" y="5445486"/>
            <a:ext cx="1394784" cy="57409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File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026285" y="258127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提供了标准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POSIX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文件系统语义的操作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026285" y="290512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临时与特殊文件（字符设备等）支持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026285" y="226885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访问</a:t>
            </a: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页缓存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磁盘块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映射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2026285" y="37331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路径解析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：通过缓存加快查找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026285" y="417322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权限检查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：依据当前任务用户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ID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判断是否具备指定的读、写、执行权限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026285" y="5741670"/>
            <a:ext cx="6096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偏移量管理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：支持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pread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pwrite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无状态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访问能力，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并扩展支持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SEEK_DATA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SEEK_HOLE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等现代语义，便于处理</a:t>
            </a: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稀疏文件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026285" y="537337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：通过</a:t>
            </a:r>
            <a:r>
              <a:rPr lang="en-US" altLang="zh-CN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FileOp trait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实现统一接口</a:t>
            </a:r>
            <a:endParaRPr lang="zh-CN" altLang="en-US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4">
            <a:extLst>
              <a:ext uri="{FF2B5EF4-FFF2-40B4-BE49-F238E27FC236}">
                <a16:creationId xmlns:a16="http://schemas.microsoft.com/office/drawing/2014/main" id="{9C45A563-C98C-105C-0159-E2A6DB06EA1D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944929-D1A8-2116-F422-E0A25C5A17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4DCD1F81-71BE-4D40-F98B-7BD367705642}"/>
              </a:ext>
            </a:extLst>
          </p:cNvPr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545FAF6F-0852-0670-838D-00C9B08DC838}"/>
              </a:ext>
            </a:extLst>
          </p:cNvPr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628552-5568-E2A7-8112-FCD868CB7138}"/>
              </a:ext>
            </a:extLst>
          </p:cNvPr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81B2F28-35B4-7815-53EF-3D927849457D}"/>
              </a:ext>
            </a:extLst>
          </p:cNvPr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8D7D11C-DEF1-8C8C-49AE-01B1AE14B570}"/>
              </a:ext>
            </a:extLst>
          </p:cNvPr>
          <p:cNvCxnSpPr>
            <a:cxnSpLocks/>
          </p:cNvCxnSpPr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542966" y="3519638"/>
            <a:ext cx="1275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Part.3.4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信号机制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45" y="1592254"/>
            <a:ext cx="3943455" cy="92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4762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-129325" y="1115183"/>
            <a:ext cx="328745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信号发送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59" y="1777422"/>
            <a:ext cx="3287451" cy="486944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4394549" y="1799127"/>
            <a:ext cx="6915136" cy="963124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斜纹 22"/>
          <p:cNvSpPr/>
          <p:nvPr/>
        </p:nvSpPr>
        <p:spPr>
          <a:xfrm>
            <a:off x="4366634" y="1777422"/>
            <a:ext cx="359773" cy="359773"/>
          </a:xfrm>
          <a:prstGeom prst="diagStrip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斜纹 24"/>
          <p:cNvSpPr/>
          <p:nvPr/>
        </p:nvSpPr>
        <p:spPr>
          <a:xfrm rot="10800000">
            <a:off x="10977827" y="2430534"/>
            <a:ext cx="359773" cy="359773"/>
          </a:xfrm>
          <a:prstGeom prst="diagStrip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412629" y="3144322"/>
            <a:ext cx="576000" cy="576000"/>
          </a:xfrm>
          <a:prstGeom prst="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412629" y="4282755"/>
            <a:ext cx="576000" cy="576000"/>
          </a:xfrm>
          <a:prstGeom prst="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412629" y="5579422"/>
            <a:ext cx="576000" cy="576000"/>
          </a:xfrm>
          <a:prstGeom prst="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459841" y="2054877"/>
            <a:ext cx="6699871" cy="52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</a:pP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信号是操作系统向进程传递事件通知的一种机制，主要用来通知进程某个特定事件的发生，或者是让进程执行某个特定的处理函数。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076749" y="2946202"/>
            <a:ext cx="58452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线程级别信号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借助任务管理器结构获取指定任务结构，直接操作目标任务的信号待处理队列，这一机制通过队列缓冲确保了信号的可靠传递，为异步通信提供了坚实的可靠性保障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5076749" y="4032146"/>
            <a:ext cx="5673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进程级别信号</a:t>
            </a:r>
          </a:p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进程级信号具有广播特性，系统遍历线程组中所有线程，对每个线程执行一致的入队操作，实现信号在多线程执行单元中的同步分发与处理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5076749" y="5328813"/>
            <a:ext cx="5673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阻塞唤醒机制</a:t>
            </a:r>
          </a:p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为保障信号的中断响应能力，系统在信号发送过程中主动检测任务是否阻塞，并在具备中断权限时立即解除其阻塞状态、设置中断标记并重新调度</a:t>
            </a:r>
          </a:p>
        </p:txBody>
      </p:sp>
      <p:sp>
        <p:nvSpPr>
          <p:cNvPr id="9" name="矩形 4">
            <a:extLst>
              <a:ext uri="{FF2B5EF4-FFF2-40B4-BE49-F238E27FC236}">
                <a16:creationId xmlns:a16="http://schemas.microsoft.com/office/drawing/2014/main" id="{3EDAE8C8-EA28-8277-054A-4F70B41BCB41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F19174-0416-0706-26C8-EA84162582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D9D4F2E4-FC8A-A171-B591-36829D31A174}"/>
              </a:ext>
            </a:extLst>
          </p:cNvPr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265D512E-1A3B-D328-972E-00D19382AC55}"/>
              </a:ext>
            </a:extLst>
          </p:cNvPr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A20E175-D85B-B98F-1673-E0376837FA71}"/>
              </a:ext>
            </a:extLst>
          </p:cNvPr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2835FB25-F601-911C-374B-A6F480EEE410}"/>
              </a:ext>
            </a:extLst>
          </p:cNvPr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5AC55C8-F21A-25E3-33DF-B880B3792FEE}"/>
              </a:ext>
            </a:extLst>
          </p:cNvPr>
          <p:cNvCxnSpPr>
            <a:cxnSpLocks/>
          </p:cNvCxnSpPr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4269" y="1092288"/>
            <a:ext cx="321758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信号处理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47" y="1206499"/>
            <a:ext cx="5287803" cy="5287803"/>
          </a:xfrm>
          <a:prstGeom prst="rect">
            <a:avLst/>
          </a:prstGeom>
        </p:spPr>
      </p:pic>
      <p:grpSp>
        <p:nvGrpSpPr>
          <p:cNvPr id="41" name="组合 40"/>
          <p:cNvGrpSpPr/>
          <p:nvPr>
            <p:custDataLst>
              <p:tags r:id="rId1"/>
            </p:custDataLst>
          </p:nvPr>
        </p:nvGrpSpPr>
        <p:grpSpPr>
          <a:xfrm>
            <a:off x="395750" y="1634067"/>
            <a:ext cx="1283075" cy="4860235"/>
            <a:chOff x="1763643" y="1731147"/>
            <a:chExt cx="1283075" cy="4860235"/>
          </a:xfrm>
        </p:grpSpPr>
        <p:sp>
          <p:nvSpPr>
            <p:cNvPr id="42" name="学论网-www.xuelun.me"/>
            <p:cNvSpPr/>
            <p:nvPr>
              <p:custDataLst>
                <p:tags r:id="rId10"/>
              </p:custDataLst>
            </p:nvPr>
          </p:nvSpPr>
          <p:spPr>
            <a:xfrm rot="5400000">
              <a:off x="1763643" y="1731147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学论网-www.xuelun.me"/>
            <p:cNvSpPr/>
            <p:nvPr>
              <p:custDataLst>
                <p:tags r:id="rId11"/>
              </p:custDataLst>
            </p:nvPr>
          </p:nvSpPr>
          <p:spPr>
            <a:xfrm rot="16200000" flipH="1">
              <a:off x="1763643" y="2922916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学论网-www.xuelun.me"/>
            <p:cNvSpPr/>
            <p:nvPr>
              <p:custDataLst>
                <p:tags r:id="rId12"/>
              </p:custDataLst>
            </p:nvPr>
          </p:nvSpPr>
          <p:spPr>
            <a:xfrm rot="5400000">
              <a:off x="1763643" y="4116538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学论网-www.xuelun.me"/>
            <p:cNvSpPr/>
            <p:nvPr>
              <p:custDataLst>
                <p:tags r:id="rId13"/>
              </p:custDataLst>
            </p:nvPr>
          </p:nvSpPr>
          <p:spPr>
            <a:xfrm rot="16200000" flipH="1">
              <a:off x="1763643" y="5308307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6" name="学论网-www.xuelun.me"/>
          <p:cNvSpPr/>
          <p:nvPr>
            <p:custDataLst>
              <p:tags r:id="rId2"/>
            </p:custDataLst>
          </p:nvPr>
        </p:nvSpPr>
        <p:spPr>
          <a:xfrm>
            <a:off x="580087" y="1827416"/>
            <a:ext cx="91440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</a:p>
        </p:txBody>
      </p:sp>
      <p:sp>
        <p:nvSpPr>
          <p:cNvPr id="47" name="学论网-www.xuelun.me"/>
          <p:cNvSpPr/>
          <p:nvPr>
            <p:custDataLst>
              <p:tags r:id="rId3"/>
            </p:custDataLst>
          </p:nvPr>
        </p:nvSpPr>
        <p:spPr>
          <a:xfrm>
            <a:off x="580087" y="3016578"/>
            <a:ext cx="91440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</a:p>
        </p:txBody>
      </p:sp>
      <p:sp>
        <p:nvSpPr>
          <p:cNvPr id="48" name="学论网-www.xuelun.me"/>
          <p:cNvSpPr/>
          <p:nvPr>
            <p:custDataLst>
              <p:tags r:id="rId4"/>
            </p:custDataLst>
          </p:nvPr>
        </p:nvSpPr>
        <p:spPr>
          <a:xfrm>
            <a:off x="580087" y="4205740"/>
            <a:ext cx="91440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</a:p>
        </p:txBody>
      </p:sp>
      <p:sp>
        <p:nvSpPr>
          <p:cNvPr id="49" name="学论网-www.xuelun.me"/>
          <p:cNvSpPr/>
          <p:nvPr>
            <p:custDataLst>
              <p:tags r:id="rId5"/>
            </p:custDataLst>
          </p:nvPr>
        </p:nvSpPr>
        <p:spPr>
          <a:xfrm>
            <a:off x="580087" y="5394902"/>
            <a:ext cx="91440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D.</a:t>
            </a:r>
          </a:p>
        </p:txBody>
      </p:sp>
      <p:sp>
        <p:nvSpPr>
          <p:cNvPr id="51" name="文本框 50"/>
          <p:cNvSpPr txBox="1"/>
          <p:nvPr>
            <p:custDataLst>
              <p:tags r:id="rId6"/>
            </p:custDataLst>
          </p:nvPr>
        </p:nvSpPr>
        <p:spPr>
          <a:xfrm>
            <a:off x="1703438" y="1634067"/>
            <a:ext cx="462067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信号检查与处理判断</a:t>
            </a:r>
            <a:b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内核在中断或系统调用返回前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，检查是否有待处理信号，并判断当前是否正在处理其他信号及信号是否被掩蔽，确保处理条件成立。</a:t>
            </a:r>
          </a:p>
        </p:txBody>
      </p:sp>
      <p:sp>
        <p:nvSpPr>
          <p:cNvPr id="52" name="Rectangle 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98967" y="4031377"/>
            <a:ext cx="471731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默认与用户处理方式选择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若用户未注册信号处理函数，则执行默认处理；否则根据是否存在 siginfo 标志，</a:t>
            </a:r>
            <a:r>
              <a:rPr lang="zh-CN" altLang="zh-CN" sz="16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 sigFrame 或 sigRTFrame 并写入用户栈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，准备进入用户态处理函数。 </a:t>
            </a:r>
          </a:p>
        </p:txBody>
      </p:sp>
      <p:sp>
        <p:nvSpPr>
          <p:cNvPr id="53" name="Rectangle 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703438" y="2832722"/>
            <a:ext cx="439256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系统调用重做与参数恢复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如果信号发生于系统调用中，且该系统调用支持重启，</a:t>
            </a:r>
            <a:r>
              <a:rPr lang="zh-CN" altLang="zh-CN" sz="16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内核会设置 a0 和 sepc 寄存器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以便重新执行该调用，确保行为一致性。 </a:t>
            </a:r>
          </a:p>
        </p:txBody>
      </p:sp>
      <p:sp>
        <p:nvSpPr>
          <p:cNvPr id="54" name="Rectangle 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98967" y="5417084"/>
            <a:ext cx="44958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信号处理返回与上下文恢复</a:t>
            </a:r>
            <a:br>
              <a:rPr lang="zh-CN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用户信号处理函数通过 </a:t>
            </a:r>
            <a:r>
              <a:rPr lang="zh-CN" altLang="zh-CN" sz="16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sigreturn 系统调用通知处理完成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，内核恢复之前的 trap_context 和执行现场，进程从中断处继续执行。 </a:t>
            </a:r>
          </a:p>
        </p:txBody>
      </p:sp>
      <p:sp>
        <p:nvSpPr>
          <p:cNvPr id="9" name="矩形 4">
            <a:extLst>
              <a:ext uri="{FF2B5EF4-FFF2-40B4-BE49-F238E27FC236}">
                <a16:creationId xmlns:a16="http://schemas.microsoft.com/office/drawing/2014/main" id="{FACD7DE4-2CCB-7000-5135-DDB7C951B455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CD1A16-DCE4-7D8B-6C3F-0E0794BC326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AD57664F-B26B-FD46-C7CD-00BCBC0FF9C2}"/>
              </a:ext>
            </a:extLst>
          </p:cNvPr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9A85FD6F-AD93-DCB9-9399-282D96E3A2D9}"/>
              </a:ext>
            </a:extLst>
          </p:cNvPr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B6714A1-F324-9529-67CD-0F2918FF7D38}"/>
              </a:ext>
            </a:extLst>
          </p:cNvPr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E2F9214C-F074-0900-5815-72B9B97203FB}"/>
              </a:ext>
            </a:extLst>
          </p:cNvPr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B22E910-12BA-CA72-2F6E-5221D798CE96}"/>
              </a:ext>
            </a:extLst>
          </p:cNvPr>
          <p:cNvCxnSpPr>
            <a:cxnSpLocks/>
          </p:cNvCxnSpPr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542966" y="3519638"/>
            <a:ext cx="1275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Part.3.5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网络设计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45" y="1592254"/>
            <a:ext cx="3943455" cy="92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9101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0" y="1119444"/>
            <a:ext cx="3545384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网络总体设计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90" y="2048255"/>
            <a:ext cx="11573643" cy="394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4">
            <a:extLst>
              <a:ext uri="{FF2B5EF4-FFF2-40B4-BE49-F238E27FC236}">
                <a16:creationId xmlns:a16="http://schemas.microsoft.com/office/drawing/2014/main" id="{E2CD6A9A-8B49-9692-EDB2-D922FB92FB83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2F48365-47A4-5372-81C2-FCACCE9D03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A44AE9DB-C43F-B183-D591-129BAB8CA9D8}"/>
              </a:ext>
            </a:extLst>
          </p:cNvPr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5244646A-E5BE-9456-504F-5444BF22BAC4}"/>
              </a:ext>
            </a:extLst>
          </p:cNvPr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647C436-61DB-04E5-6522-8A7339857828}"/>
              </a:ext>
            </a:extLst>
          </p:cNvPr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95DF30AA-3A89-B48A-F080-76754D12F5ED}"/>
              </a:ext>
            </a:extLst>
          </p:cNvPr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1E24F4A-4161-CE51-97C8-3866F7CB8FDF}"/>
              </a:ext>
            </a:extLst>
          </p:cNvPr>
          <p:cNvCxnSpPr>
            <a:cxnSpLocks/>
          </p:cNvCxnSpPr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81771" y="1064150"/>
            <a:ext cx="3183075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网络总体设计</a:t>
            </a:r>
          </a:p>
        </p:txBody>
      </p:sp>
      <p:sp>
        <p:nvSpPr>
          <p:cNvPr id="2" name="Freeform 10"/>
          <p:cNvSpPr/>
          <p:nvPr/>
        </p:nvSpPr>
        <p:spPr bwMode="auto">
          <a:xfrm>
            <a:off x="7289014" y="2222635"/>
            <a:ext cx="314313" cy="314491"/>
          </a:xfrm>
          <a:custGeom>
            <a:avLst/>
            <a:gdLst>
              <a:gd name="T0" fmla="*/ 477 w 477"/>
              <a:gd name="T1" fmla="*/ 0 h 476"/>
              <a:gd name="T2" fmla="*/ 413 w 477"/>
              <a:gd name="T3" fmla="*/ 238 h 476"/>
              <a:gd name="T4" fmla="*/ 349 w 477"/>
              <a:gd name="T5" fmla="*/ 476 h 476"/>
              <a:gd name="T6" fmla="*/ 175 w 477"/>
              <a:gd name="T7" fmla="*/ 302 h 476"/>
              <a:gd name="T8" fmla="*/ 0 w 477"/>
              <a:gd name="T9" fmla="*/ 127 h 476"/>
              <a:gd name="T10" fmla="*/ 239 w 477"/>
              <a:gd name="T11" fmla="*/ 63 h 476"/>
              <a:gd name="T12" fmla="*/ 477 w 477"/>
              <a:gd name="T13" fmla="*/ 0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7" h="476">
                <a:moveTo>
                  <a:pt x="477" y="0"/>
                </a:moveTo>
                <a:lnTo>
                  <a:pt x="413" y="238"/>
                </a:lnTo>
                <a:lnTo>
                  <a:pt x="349" y="476"/>
                </a:lnTo>
                <a:lnTo>
                  <a:pt x="175" y="302"/>
                </a:lnTo>
                <a:lnTo>
                  <a:pt x="0" y="127"/>
                </a:lnTo>
                <a:lnTo>
                  <a:pt x="239" y="63"/>
                </a:lnTo>
                <a:lnTo>
                  <a:pt x="477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reeform 11"/>
          <p:cNvSpPr/>
          <p:nvPr/>
        </p:nvSpPr>
        <p:spPr bwMode="auto">
          <a:xfrm>
            <a:off x="4207458" y="2222635"/>
            <a:ext cx="314313" cy="314491"/>
          </a:xfrm>
          <a:custGeom>
            <a:avLst/>
            <a:gdLst>
              <a:gd name="T0" fmla="*/ 0 w 476"/>
              <a:gd name="T1" fmla="*/ 0 h 476"/>
              <a:gd name="T2" fmla="*/ 63 w 476"/>
              <a:gd name="T3" fmla="*/ 238 h 476"/>
              <a:gd name="T4" fmla="*/ 127 w 476"/>
              <a:gd name="T5" fmla="*/ 476 h 476"/>
              <a:gd name="T6" fmla="*/ 302 w 476"/>
              <a:gd name="T7" fmla="*/ 302 h 476"/>
              <a:gd name="T8" fmla="*/ 476 w 476"/>
              <a:gd name="T9" fmla="*/ 127 h 476"/>
              <a:gd name="T10" fmla="*/ 238 w 476"/>
              <a:gd name="T11" fmla="*/ 63 h 476"/>
              <a:gd name="T12" fmla="*/ 0 w 476"/>
              <a:gd name="T13" fmla="*/ 0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6" h="476">
                <a:moveTo>
                  <a:pt x="0" y="0"/>
                </a:moveTo>
                <a:lnTo>
                  <a:pt x="63" y="238"/>
                </a:lnTo>
                <a:lnTo>
                  <a:pt x="127" y="476"/>
                </a:lnTo>
                <a:lnTo>
                  <a:pt x="302" y="302"/>
                </a:lnTo>
                <a:lnTo>
                  <a:pt x="476" y="127"/>
                </a:lnTo>
                <a:lnTo>
                  <a:pt x="238" y="63"/>
                </a:lnTo>
                <a:lnTo>
                  <a:pt x="0" y="0"/>
                </a:lnTo>
                <a:close/>
              </a:path>
            </a:pathLst>
          </a:custGeom>
          <a:solidFill>
            <a:srgbClr val="009DD9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Freeform 12"/>
          <p:cNvSpPr/>
          <p:nvPr/>
        </p:nvSpPr>
        <p:spPr bwMode="auto">
          <a:xfrm>
            <a:off x="4222854" y="5155746"/>
            <a:ext cx="314313" cy="313208"/>
          </a:xfrm>
          <a:custGeom>
            <a:avLst/>
            <a:gdLst>
              <a:gd name="T0" fmla="*/ 128 w 477"/>
              <a:gd name="T1" fmla="*/ 0 h 476"/>
              <a:gd name="T2" fmla="*/ 64 w 477"/>
              <a:gd name="T3" fmla="*/ 238 h 476"/>
              <a:gd name="T4" fmla="*/ 0 w 477"/>
              <a:gd name="T5" fmla="*/ 476 h 476"/>
              <a:gd name="T6" fmla="*/ 238 w 477"/>
              <a:gd name="T7" fmla="*/ 413 h 476"/>
              <a:gd name="T8" fmla="*/ 477 w 477"/>
              <a:gd name="T9" fmla="*/ 349 h 476"/>
              <a:gd name="T10" fmla="*/ 302 w 477"/>
              <a:gd name="T11" fmla="*/ 174 h 476"/>
              <a:gd name="T12" fmla="*/ 128 w 477"/>
              <a:gd name="T13" fmla="*/ 0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7" h="476">
                <a:moveTo>
                  <a:pt x="128" y="0"/>
                </a:moveTo>
                <a:lnTo>
                  <a:pt x="64" y="238"/>
                </a:lnTo>
                <a:lnTo>
                  <a:pt x="0" y="476"/>
                </a:lnTo>
                <a:lnTo>
                  <a:pt x="238" y="413"/>
                </a:lnTo>
                <a:lnTo>
                  <a:pt x="477" y="349"/>
                </a:lnTo>
                <a:lnTo>
                  <a:pt x="302" y="174"/>
                </a:lnTo>
                <a:lnTo>
                  <a:pt x="128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Freeform 13"/>
          <p:cNvSpPr/>
          <p:nvPr/>
        </p:nvSpPr>
        <p:spPr bwMode="auto">
          <a:xfrm>
            <a:off x="7274898" y="5155746"/>
            <a:ext cx="313031" cy="313208"/>
          </a:xfrm>
          <a:custGeom>
            <a:avLst/>
            <a:gdLst>
              <a:gd name="T0" fmla="*/ 349 w 477"/>
              <a:gd name="T1" fmla="*/ 0 h 476"/>
              <a:gd name="T2" fmla="*/ 413 w 477"/>
              <a:gd name="T3" fmla="*/ 238 h 476"/>
              <a:gd name="T4" fmla="*/ 477 w 477"/>
              <a:gd name="T5" fmla="*/ 476 h 476"/>
              <a:gd name="T6" fmla="*/ 238 w 477"/>
              <a:gd name="T7" fmla="*/ 413 h 476"/>
              <a:gd name="T8" fmla="*/ 0 w 477"/>
              <a:gd name="T9" fmla="*/ 349 h 476"/>
              <a:gd name="T10" fmla="*/ 175 w 477"/>
              <a:gd name="T11" fmla="*/ 174 h 476"/>
              <a:gd name="T12" fmla="*/ 349 w 477"/>
              <a:gd name="T13" fmla="*/ 0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7" h="476">
                <a:moveTo>
                  <a:pt x="349" y="0"/>
                </a:moveTo>
                <a:lnTo>
                  <a:pt x="413" y="238"/>
                </a:lnTo>
                <a:lnTo>
                  <a:pt x="477" y="476"/>
                </a:lnTo>
                <a:lnTo>
                  <a:pt x="238" y="413"/>
                </a:lnTo>
                <a:lnTo>
                  <a:pt x="0" y="349"/>
                </a:lnTo>
                <a:lnTo>
                  <a:pt x="175" y="174"/>
                </a:lnTo>
                <a:lnTo>
                  <a:pt x="349" y="0"/>
                </a:lnTo>
                <a:close/>
              </a:path>
            </a:pathLst>
          </a:custGeom>
          <a:solidFill>
            <a:srgbClr val="009DD9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34"/>
          <p:cNvSpPr txBox="1"/>
          <p:nvPr/>
        </p:nvSpPr>
        <p:spPr>
          <a:xfrm>
            <a:off x="4940492" y="3368187"/>
            <a:ext cx="1938904" cy="1182629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网络系统</a:t>
            </a:r>
            <a:endParaRPr lang="en-US" altLang="zh-CN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6"/>
          <p:cNvSpPr/>
          <p:nvPr/>
        </p:nvSpPr>
        <p:spPr bwMode="auto">
          <a:xfrm>
            <a:off x="4007322" y="1927396"/>
            <a:ext cx="1867920" cy="1870259"/>
          </a:xfrm>
          <a:custGeom>
            <a:avLst/>
            <a:gdLst>
              <a:gd name="T0" fmla="*/ 0 w 2839"/>
              <a:gd name="T1" fmla="*/ 2839 h 2839"/>
              <a:gd name="T2" fmla="*/ 2839 w 2839"/>
              <a:gd name="T3" fmla="*/ 0 h 2839"/>
              <a:gd name="T4" fmla="*/ 2839 w 2839"/>
              <a:gd name="T5" fmla="*/ 872 h 2839"/>
              <a:gd name="T6" fmla="*/ 872 w 2839"/>
              <a:gd name="T7" fmla="*/ 2839 h 2839"/>
              <a:gd name="T8" fmla="*/ 0 w 2839"/>
              <a:gd name="T9" fmla="*/ 2839 h 2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9" h="2839">
                <a:moveTo>
                  <a:pt x="0" y="2839"/>
                </a:moveTo>
                <a:cubicBezTo>
                  <a:pt x="37" y="1288"/>
                  <a:pt x="1288" y="37"/>
                  <a:pt x="2839" y="0"/>
                </a:cubicBezTo>
                <a:lnTo>
                  <a:pt x="2839" y="872"/>
                </a:lnTo>
                <a:cubicBezTo>
                  <a:pt x="1770" y="909"/>
                  <a:pt x="909" y="1770"/>
                  <a:pt x="872" y="2839"/>
                </a:cubicBezTo>
                <a:lnTo>
                  <a:pt x="0" y="2839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7"/>
          <p:cNvSpPr/>
          <p:nvPr/>
        </p:nvSpPr>
        <p:spPr bwMode="auto">
          <a:xfrm>
            <a:off x="4007322" y="3891364"/>
            <a:ext cx="1867920" cy="1870259"/>
          </a:xfrm>
          <a:custGeom>
            <a:avLst/>
            <a:gdLst>
              <a:gd name="T0" fmla="*/ 2839 w 2839"/>
              <a:gd name="T1" fmla="*/ 2839 h 2839"/>
              <a:gd name="T2" fmla="*/ 0 w 2839"/>
              <a:gd name="T3" fmla="*/ 0 h 2839"/>
              <a:gd name="T4" fmla="*/ 872 w 2839"/>
              <a:gd name="T5" fmla="*/ 0 h 2839"/>
              <a:gd name="T6" fmla="*/ 2839 w 2839"/>
              <a:gd name="T7" fmla="*/ 1967 h 2839"/>
              <a:gd name="T8" fmla="*/ 2839 w 2839"/>
              <a:gd name="T9" fmla="*/ 2839 h 2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9" h="2839">
                <a:moveTo>
                  <a:pt x="2839" y="2839"/>
                </a:moveTo>
                <a:cubicBezTo>
                  <a:pt x="1288" y="2802"/>
                  <a:pt x="37" y="1551"/>
                  <a:pt x="0" y="0"/>
                </a:cubicBezTo>
                <a:lnTo>
                  <a:pt x="872" y="0"/>
                </a:lnTo>
                <a:cubicBezTo>
                  <a:pt x="909" y="1069"/>
                  <a:pt x="1770" y="1930"/>
                  <a:pt x="2839" y="1967"/>
                </a:cubicBezTo>
                <a:lnTo>
                  <a:pt x="2839" y="2839"/>
                </a:lnTo>
                <a:close/>
              </a:path>
            </a:pathLst>
          </a:custGeom>
          <a:solidFill>
            <a:srgbClr val="009DD9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Freeform 8"/>
          <p:cNvSpPr/>
          <p:nvPr/>
        </p:nvSpPr>
        <p:spPr bwMode="auto">
          <a:xfrm>
            <a:off x="5970179" y="3891364"/>
            <a:ext cx="1867920" cy="1870259"/>
          </a:xfrm>
          <a:custGeom>
            <a:avLst/>
            <a:gdLst>
              <a:gd name="T0" fmla="*/ 2839 w 2839"/>
              <a:gd name="T1" fmla="*/ 0 h 2839"/>
              <a:gd name="T2" fmla="*/ 0 w 2839"/>
              <a:gd name="T3" fmla="*/ 2839 h 2839"/>
              <a:gd name="T4" fmla="*/ 0 w 2839"/>
              <a:gd name="T5" fmla="*/ 1967 h 2839"/>
              <a:gd name="T6" fmla="*/ 1967 w 2839"/>
              <a:gd name="T7" fmla="*/ 0 h 2839"/>
              <a:gd name="T8" fmla="*/ 2839 w 2839"/>
              <a:gd name="T9" fmla="*/ 0 h 2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9" h="2839">
                <a:moveTo>
                  <a:pt x="2839" y="0"/>
                </a:moveTo>
                <a:cubicBezTo>
                  <a:pt x="2802" y="1551"/>
                  <a:pt x="1551" y="2802"/>
                  <a:pt x="0" y="2839"/>
                </a:cubicBezTo>
                <a:lnTo>
                  <a:pt x="0" y="1967"/>
                </a:lnTo>
                <a:cubicBezTo>
                  <a:pt x="1069" y="1930"/>
                  <a:pt x="1930" y="1069"/>
                  <a:pt x="1967" y="0"/>
                </a:cubicBezTo>
                <a:lnTo>
                  <a:pt x="2839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Freeform 9"/>
          <p:cNvSpPr/>
          <p:nvPr/>
        </p:nvSpPr>
        <p:spPr bwMode="auto">
          <a:xfrm>
            <a:off x="5970179" y="1927396"/>
            <a:ext cx="1867920" cy="1870259"/>
          </a:xfrm>
          <a:custGeom>
            <a:avLst/>
            <a:gdLst>
              <a:gd name="T0" fmla="*/ 0 w 2839"/>
              <a:gd name="T1" fmla="*/ 0 h 2839"/>
              <a:gd name="T2" fmla="*/ 2839 w 2839"/>
              <a:gd name="T3" fmla="*/ 2839 h 2839"/>
              <a:gd name="T4" fmla="*/ 1967 w 2839"/>
              <a:gd name="T5" fmla="*/ 2839 h 2839"/>
              <a:gd name="T6" fmla="*/ 0 w 2839"/>
              <a:gd name="T7" fmla="*/ 872 h 2839"/>
              <a:gd name="T8" fmla="*/ 0 w 2839"/>
              <a:gd name="T9" fmla="*/ 0 h 2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9" h="2839">
                <a:moveTo>
                  <a:pt x="0" y="0"/>
                </a:moveTo>
                <a:cubicBezTo>
                  <a:pt x="1551" y="37"/>
                  <a:pt x="2802" y="1288"/>
                  <a:pt x="2839" y="2839"/>
                </a:cubicBezTo>
                <a:lnTo>
                  <a:pt x="1967" y="2839"/>
                </a:lnTo>
                <a:cubicBezTo>
                  <a:pt x="1930" y="1770"/>
                  <a:pt x="1069" y="909"/>
                  <a:pt x="0" y="872"/>
                </a:cubicBezTo>
                <a:lnTo>
                  <a:pt x="0" y="0"/>
                </a:lnTo>
                <a:close/>
              </a:path>
            </a:pathLst>
          </a:custGeom>
          <a:solidFill>
            <a:srgbClr val="009DD9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35"/>
          <p:cNvSpPr txBox="1"/>
          <p:nvPr/>
        </p:nvSpPr>
        <p:spPr>
          <a:xfrm>
            <a:off x="694490" y="1777356"/>
            <a:ext cx="1938904" cy="300080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r>
              <a:rPr lang="en-US" altLang="zh-CN" sz="1465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NetDevice</a:t>
            </a:r>
            <a:endParaRPr lang="en-US" altLang="zh-CN" sz="242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36"/>
          <p:cNvSpPr txBox="1"/>
          <p:nvPr/>
        </p:nvSpPr>
        <p:spPr>
          <a:xfrm>
            <a:off x="694490" y="2106047"/>
            <a:ext cx="3053191" cy="1843405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网络设备接口，定义了网络设备的基本操作和特性。根据抽象NetDevice接口可以实现不同网络设备，包括</a:t>
            </a:r>
            <a:r>
              <a:rPr lang="zh-CN" altLang="zh-CN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虚拟本地设备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VirtioNetDevice和</a:t>
            </a:r>
            <a:r>
              <a:rPr lang="zh-CN" altLang="zh-CN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虚拟本地回环设备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LoopbackDev。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788235" y="2105113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35"/>
          <p:cNvSpPr txBox="1"/>
          <p:nvPr/>
        </p:nvSpPr>
        <p:spPr>
          <a:xfrm>
            <a:off x="684018" y="4323317"/>
            <a:ext cx="1938904" cy="300080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r>
              <a:rPr lang="en-US" altLang="zh-CN" sz="1465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InterfaceWrapper</a:t>
            </a:r>
            <a:endParaRPr lang="en-US" altLang="zh-CN" sz="242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9" name="TextBox 36"/>
          <p:cNvSpPr txBox="1"/>
          <p:nvPr/>
        </p:nvSpPr>
        <p:spPr>
          <a:xfrm>
            <a:off x="684018" y="4652008"/>
            <a:ext cx="3053191" cy="1822420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网卡抽象，系统使用</a:t>
            </a:r>
            <a:r>
              <a:rPr lang="zh-CN" altLang="zh-CN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InterfaceWrapper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来封装 smoltcp 的Interface 接口NetDeviceWrapper，提供对网卡设备的统一管理和操作。可以支持创建多个硬件网卡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777763" y="4651074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35"/>
          <p:cNvSpPr txBox="1"/>
          <p:nvPr/>
        </p:nvSpPr>
        <p:spPr>
          <a:xfrm>
            <a:off x="7885445" y="4652008"/>
            <a:ext cx="1938904" cy="300080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r>
              <a:rPr lang="en-US" altLang="zh-CN" sz="1465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ListenTable</a:t>
            </a:r>
            <a:endParaRPr lang="en-US" altLang="zh-CN" sz="242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6" name="TextBox 36"/>
          <p:cNvSpPr txBox="1"/>
          <p:nvPr/>
        </p:nvSpPr>
        <p:spPr>
          <a:xfrm>
            <a:off x="7885445" y="4980699"/>
            <a:ext cx="3053191" cy="1231489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全局监听表，用于管理所有监听的端口和连接的socket。监听表维护一个</a:t>
            </a:r>
            <a:r>
              <a:rPr lang="zh-CN" altLang="zh-CN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端口到对应连接套接字的映射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7979190" y="4979765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35"/>
          <p:cNvSpPr txBox="1"/>
          <p:nvPr/>
        </p:nvSpPr>
        <p:spPr>
          <a:xfrm>
            <a:off x="7838099" y="1504996"/>
            <a:ext cx="1938904" cy="300080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r>
              <a:rPr lang="en-US" altLang="zh-CN" sz="1465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endParaRPr lang="en-US" altLang="zh-CN" sz="242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2" name="TextBox 36"/>
          <p:cNvSpPr txBox="1"/>
          <p:nvPr/>
        </p:nvSpPr>
        <p:spPr>
          <a:xfrm>
            <a:off x="7838099" y="1833687"/>
            <a:ext cx="3053191" cy="958215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 提供了对内核套接字的封装，并实现</a:t>
            </a:r>
            <a:r>
              <a:rPr lang="zh-CN" altLang="zh-CN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FileOp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接口，允许通过文件描述符进行访问和操作。</a:t>
            </a:r>
          </a:p>
        </p:txBody>
      </p:sp>
      <p:cxnSp>
        <p:nvCxnSpPr>
          <p:cNvPr id="73" name="直接连接符 72"/>
          <p:cNvCxnSpPr/>
          <p:nvPr/>
        </p:nvCxnSpPr>
        <p:spPr>
          <a:xfrm>
            <a:off x="7931844" y="1832753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4">
            <a:extLst>
              <a:ext uri="{FF2B5EF4-FFF2-40B4-BE49-F238E27FC236}">
                <a16:creationId xmlns:a16="http://schemas.microsoft.com/office/drawing/2014/main" id="{DCDC0684-05D5-1063-8E37-4481AD547A3D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5B21DA8-E732-9AC5-6041-73587AA2EE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186DB0A9-757A-B600-EABF-B311AA05C05B}"/>
              </a:ext>
            </a:extLst>
          </p:cNvPr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BAAA241B-25E4-1743-894D-4E546DCE0434}"/>
              </a:ext>
            </a:extLst>
          </p:cNvPr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B33503E-8939-C1E2-1A98-3F9881B374AD}"/>
              </a:ext>
            </a:extLst>
          </p:cNvPr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2BFBD26B-CD2C-53F7-4AD7-071DEA1612A8}"/>
              </a:ext>
            </a:extLst>
          </p:cNvPr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9398FAB-1A6C-EC9A-C0B1-5A66E09C5365}"/>
              </a:ext>
            </a:extLst>
          </p:cNvPr>
          <p:cNvCxnSpPr>
            <a:cxnSpLocks/>
          </p:cNvCxnSpPr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-249803" y="1141036"/>
            <a:ext cx="4481239" cy="38227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网络轮询数据收发</a:t>
            </a:r>
          </a:p>
        </p:txBody>
      </p:sp>
      <p:sp>
        <p:nvSpPr>
          <p:cNvPr id="5" name="剪去对角的矩形 5"/>
          <p:cNvSpPr/>
          <p:nvPr/>
        </p:nvSpPr>
        <p:spPr>
          <a:xfrm>
            <a:off x="7960565" y="1309104"/>
            <a:ext cx="3708525" cy="2389517"/>
          </a:xfrm>
          <a:prstGeom prst="snip2DiagRect">
            <a:avLst>
              <a:gd name="adj1" fmla="val 8229"/>
              <a:gd name="adj2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/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76395" y="1815336"/>
            <a:ext cx="3423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网络设备封装了smoltcp的Device接口和NetDevice接口实现了对底层设备的抽象。这使得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能够支持多种类型的网络设备，包括虚拟网卡和回环设备。</a:t>
            </a:r>
          </a:p>
        </p:txBody>
      </p:sp>
      <p:sp>
        <p:nvSpPr>
          <p:cNvPr id="46" name="剪去对角的矩形 5"/>
          <p:cNvSpPr/>
          <p:nvPr/>
        </p:nvSpPr>
        <p:spPr>
          <a:xfrm>
            <a:off x="8033900" y="4199122"/>
            <a:ext cx="3798781" cy="2062298"/>
          </a:xfrm>
          <a:prstGeom prst="snip2DiagRect">
            <a:avLst>
              <a:gd name="adj1" fmla="val 8229"/>
              <a:gd name="adj2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/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167491" y="4814772"/>
            <a:ext cx="3423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每个网络设备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poll_interfaces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对底层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RingBuffer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的轮询，进而通过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recv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实现数据收发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24" y="1900041"/>
            <a:ext cx="705802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4">
            <a:extLst>
              <a:ext uri="{FF2B5EF4-FFF2-40B4-BE49-F238E27FC236}">
                <a16:creationId xmlns:a16="http://schemas.microsoft.com/office/drawing/2014/main" id="{7D906BC3-BA4A-46BB-E6E8-26B85DCF3E6E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9F7959-66EC-B276-7227-D411615AAF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BC4B2894-EF0E-92EF-DACB-240759E3F641}"/>
              </a:ext>
            </a:extLst>
          </p:cNvPr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AB27BD79-0C66-3932-EF38-690E176E2634}"/>
              </a:ext>
            </a:extLst>
          </p:cNvPr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EB908B9-00CF-3302-762F-06044250A97E}"/>
              </a:ext>
            </a:extLst>
          </p:cNvPr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A15BB374-DD56-FCA6-F224-A79FFF925E5A}"/>
              </a:ext>
            </a:extLst>
          </p:cNvPr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B4097C3-6611-C275-60E6-94751471260F}"/>
              </a:ext>
            </a:extLst>
          </p:cNvPr>
          <p:cNvCxnSpPr>
            <a:cxnSpLocks/>
          </p:cNvCxnSpPr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381504" y="-4381501"/>
            <a:ext cx="342900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021550" y="2516182"/>
            <a:ext cx="2148897" cy="1912427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265080" y="3167744"/>
            <a:ext cx="178160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99072" y="577488"/>
            <a:ext cx="4393855" cy="196431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581788" y="3487703"/>
            <a:ext cx="1028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Part.4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</a:p>
          <a:p>
            <a:pPr algn="ctr"/>
            <a:endParaRPr lang="zh-CN" altLang="en-US" sz="40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227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827AF8-36E4-1D13-5EE0-50C2409073BD}"/>
              </a:ext>
            </a:extLst>
          </p:cNvPr>
          <p:cNvSpPr txBox="1"/>
          <p:nvPr/>
        </p:nvSpPr>
        <p:spPr>
          <a:xfrm>
            <a:off x="2676400" y="2684110"/>
            <a:ext cx="72902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    </a:t>
            </a:r>
            <a:r>
              <a:rPr lang="zh-CN" altLang="en-US" b="1" dirty="0">
                <a:solidFill>
                  <a:srgbClr val="3494BA"/>
                </a:solidFill>
              </a:rPr>
              <a:t>内存管理模块</a:t>
            </a:r>
            <a:r>
              <a:rPr lang="zh-CN" altLang="en-US" dirty="0"/>
              <a:t>，提供高效的内存分配和虚拟内存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zh-CN" altLang="en-US" b="1" dirty="0">
                <a:solidFill>
                  <a:srgbClr val="3494BA"/>
                </a:solidFill>
              </a:rPr>
              <a:t>    文件系统</a:t>
            </a:r>
            <a:r>
              <a:rPr lang="zh-CN" altLang="en-US" dirty="0"/>
              <a:t>，支持多种文件操作和目录管理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zh-CN" altLang="en-US" b="1" dirty="0">
                <a:solidFill>
                  <a:srgbClr val="3494BA"/>
                </a:solidFill>
              </a:rPr>
              <a:t>    完善的信号机制</a:t>
            </a:r>
            <a:r>
              <a:rPr lang="zh-CN" altLang="en-US" dirty="0"/>
              <a:t>，支持进程间的信号传递和处理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zh-CN" altLang="en-US" b="1" dirty="0">
                <a:solidFill>
                  <a:srgbClr val="3494BA"/>
                </a:solidFill>
              </a:rPr>
              <a:t>    进程管理系统</a:t>
            </a:r>
            <a:r>
              <a:rPr lang="zh-CN" altLang="en-US" dirty="0"/>
              <a:t>，支持多任务调度和进程间通信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zh-CN" altLang="en-US" b="1" dirty="0">
                <a:solidFill>
                  <a:srgbClr val="3494BA"/>
                </a:solidFill>
              </a:rPr>
              <a:t>    网络协议栈</a:t>
            </a:r>
            <a:r>
              <a:rPr lang="zh-CN" altLang="en-US" dirty="0"/>
              <a:t>，支持 </a:t>
            </a:r>
            <a:r>
              <a:rPr lang="en-US" altLang="zh-CN" dirty="0"/>
              <a:t>TCP/IP </a:t>
            </a:r>
            <a:r>
              <a:rPr lang="zh-CN" altLang="en-US" dirty="0"/>
              <a:t>协议和基本网络通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699095-9595-A9EC-B3CC-292C1EE00306}"/>
              </a:ext>
            </a:extLst>
          </p:cNvPr>
          <p:cNvSpPr txBox="1"/>
          <p:nvPr/>
        </p:nvSpPr>
        <p:spPr>
          <a:xfrm>
            <a:off x="681559" y="1783310"/>
            <a:ext cx="6290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截至初赛结束前，</a:t>
            </a:r>
            <a:r>
              <a:rPr lang="en-US" altLang="zh-CN" dirty="0" err="1"/>
              <a:t>RocketOS</a:t>
            </a:r>
            <a:r>
              <a:rPr lang="en-US" altLang="zh-CN" dirty="0"/>
              <a:t> </a:t>
            </a:r>
            <a:r>
              <a:rPr lang="zh-CN" altLang="en-US" dirty="0"/>
              <a:t>已经实现了以下核心功能模块：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217DED38-E056-2B87-F125-54B90C4344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4705" y="2683965"/>
            <a:ext cx="408231" cy="408231"/>
          </a:xfrm>
          <a:prstGeom prst="rect">
            <a:avLst/>
          </a:prstGeom>
        </p:spPr>
      </p:pic>
      <p:pic>
        <p:nvPicPr>
          <p:cNvPr id="12" name="图形 11" descr="文档 纯色填充">
            <a:extLst>
              <a:ext uri="{FF2B5EF4-FFF2-40B4-BE49-F238E27FC236}">
                <a16:creationId xmlns:a16="http://schemas.microsoft.com/office/drawing/2014/main" id="{ED435CBF-8260-4E7F-F2E0-472817CE0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4705" y="3176592"/>
            <a:ext cx="426720" cy="42672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968751E1-93AC-D1A4-7670-65B7D5F23C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54705" y="4296855"/>
            <a:ext cx="425534" cy="425534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978C706D-5BE5-9C11-7760-E88144EE85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37403" y="3737317"/>
            <a:ext cx="425533" cy="425533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944A68AD-BF97-2866-3125-BC1597423CD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37403" y="4856393"/>
            <a:ext cx="425533" cy="425533"/>
          </a:xfrm>
          <a:prstGeom prst="rect">
            <a:avLst/>
          </a:prstGeom>
        </p:spPr>
      </p:pic>
      <p:sp>
        <p:nvSpPr>
          <p:cNvPr id="30" name="矩形 4">
            <a:extLst>
              <a:ext uri="{FF2B5EF4-FFF2-40B4-BE49-F238E27FC236}">
                <a16:creationId xmlns:a16="http://schemas.microsoft.com/office/drawing/2014/main" id="{930F041C-352D-A8CB-69BD-AB7F4E7BD81A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13AF9F9-B814-D797-72C3-67BC29DD722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32" name="TextBox 6">
            <a:extLst>
              <a:ext uri="{FF2B5EF4-FFF2-40B4-BE49-F238E27FC236}">
                <a16:creationId xmlns:a16="http://schemas.microsoft.com/office/drawing/2014/main" id="{02FC00E8-2BB3-807E-85CD-89AA9C23F7A8}"/>
              </a:ext>
            </a:extLst>
          </p:cNvPr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A800507D-BA08-4020-16DB-F99922A50A6C}"/>
              </a:ext>
            </a:extLst>
          </p:cNvPr>
          <p:cNvSpPr txBox="1"/>
          <p:nvPr/>
        </p:nvSpPr>
        <p:spPr>
          <a:xfrm>
            <a:off x="7381714" y="23304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AA7CAFF-5680-336A-D243-100230159E6A}"/>
              </a:ext>
            </a:extLst>
          </p:cNvPr>
          <p:cNvSpPr/>
          <p:nvPr/>
        </p:nvSpPr>
        <p:spPr>
          <a:xfrm>
            <a:off x="9449178" y="-2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</a:p>
        </p:txBody>
      </p:sp>
      <p:sp>
        <p:nvSpPr>
          <p:cNvPr id="37" name="TextBox 9">
            <a:extLst>
              <a:ext uri="{FF2B5EF4-FFF2-40B4-BE49-F238E27FC236}">
                <a16:creationId xmlns:a16="http://schemas.microsoft.com/office/drawing/2014/main" id="{E1B92B1D-8B8F-4A76-0CAD-8FE5A32049B7}"/>
              </a:ext>
            </a:extLst>
          </p:cNvPr>
          <p:cNvSpPr txBox="1"/>
          <p:nvPr/>
        </p:nvSpPr>
        <p:spPr>
          <a:xfrm>
            <a:off x="5143784" y="224419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6652A8A-4DA6-6CEA-B0C2-2326798B990A}"/>
              </a:ext>
            </a:extLst>
          </p:cNvPr>
          <p:cNvCxnSpPr>
            <a:cxnSpLocks/>
          </p:cNvCxnSpPr>
          <p:nvPr/>
        </p:nvCxnSpPr>
        <p:spPr>
          <a:xfrm>
            <a:off x="4861507" y="255695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E264CD2-3A92-827E-4CFE-ABF4EDFA5E00}"/>
              </a:ext>
            </a:extLst>
          </p:cNvPr>
          <p:cNvCxnSpPr>
            <a:cxnSpLocks/>
          </p:cNvCxnSpPr>
          <p:nvPr/>
        </p:nvCxnSpPr>
        <p:spPr>
          <a:xfrm>
            <a:off x="6928970" y="252463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167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227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</a:t>
            </a:r>
          </a:p>
        </p:txBody>
      </p:sp>
      <p:sp>
        <p:nvSpPr>
          <p:cNvPr id="20" name="TextBox 74"/>
          <p:cNvSpPr txBox="1"/>
          <p:nvPr>
            <p:custDataLst>
              <p:tags r:id="rId1"/>
            </p:custDataLst>
          </p:nvPr>
        </p:nvSpPr>
        <p:spPr>
          <a:xfrm>
            <a:off x="4848898" y="2141941"/>
            <a:ext cx="5088565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目前已实现的接口尚未覆盖全部标准功能，部分行为存在</a:t>
            </a:r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边界未明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错误码处理不规范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的问题。下一阶段将系统性地比对 POSIX 标准，完善系统调用的语义与实现</a:t>
            </a:r>
            <a:endParaRPr lang="zh-CN" altLang="en-US" sz="133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75"/>
          <p:cNvSpPr txBox="1"/>
          <p:nvPr>
            <p:custDataLst>
              <p:tags r:id="rId2"/>
            </p:custDataLst>
          </p:nvPr>
        </p:nvSpPr>
        <p:spPr>
          <a:xfrm>
            <a:off x="4848898" y="3194502"/>
            <a:ext cx="5088565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当前系统已具备基本的虚拟文件系统（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VFS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）框架，然而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文件系统实现仍较为单一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续将引入对多种文件系统类型（如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ext2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等）</a:t>
            </a:r>
          </a:p>
        </p:txBody>
      </p:sp>
      <p:sp>
        <p:nvSpPr>
          <p:cNvPr id="25" name="矩形 3"/>
          <p:cNvSpPr/>
          <p:nvPr>
            <p:custDataLst>
              <p:tags r:id="rId3"/>
            </p:custDataLst>
          </p:nvPr>
        </p:nvSpPr>
        <p:spPr>
          <a:xfrm>
            <a:off x="1823720" y="2305685"/>
            <a:ext cx="2434590" cy="626745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系统调用</a:t>
            </a:r>
          </a:p>
        </p:txBody>
      </p:sp>
      <p:grpSp>
        <p:nvGrpSpPr>
          <p:cNvPr id="31" name="组合 30"/>
          <p:cNvGrpSpPr/>
          <p:nvPr>
            <p:custDataLst>
              <p:tags r:id="rId4"/>
            </p:custDataLst>
          </p:nvPr>
        </p:nvGrpSpPr>
        <p:grpSpPr>
          <a:xfrm>
            <a:off x="1473390" y="2286537"/>
            <a:ext cx="672074" cy="672075"/>
            <a:chOff x="2769119" y="1848492"/>
            <a:chExt cx="504056" cy="504056"/>
          </a:xfrm>
        </p:grpSpPr>
        <p:sp>
          <p:nvSpPr>
            <p:cNvPr id="32" name="椭圆 31"/>
            <p:cNvSpPr/>
            <p:nvPr>
              <p:custDataLst>
                <p:tags r:id="rId20"/>
              </p:custDataLst>
            </p:nvPr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36" name="TextBox 66"/>
            <p:cNvSpPr txBox="1"/>
            <p:nvPr>
              <p:custDataLst>
                <p:tags r:id="rId21"/>
              </p:custDataLst>
            </p:nvPr>
          </p:nvSpPr>
          <p:spPr>
            <a:xfrm>
              <a:off x="2808589" y="1931243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TextBox 72"/>
          <p:cNvSpPr txBox="1"/>
          <p:nvPr>
            <p:custDataLst>
              <p:tags r:id="rId5"/>
            </p:custDataLst>
          </p:nvPr>
        </p:nvSpPr>
        <p:spPr>
          <a:xfrm>
            <a:off x="1473390" y="5564505"/>
            <a:ext cx="35052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13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3"/>
          <p:cNvSpPr/>
          <p:nvPr>
            <p:custDataLst>
              <p:tags r:id="rId6"/>
            </p:custDataLst>
          </p:nvPr>
        </p:nvSpPr>
        <p:spPr>
          <a:xfrm>
            <a:off x="1772285" y="3257550"/>
            <a:ext cx="2487295" cy="626745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文件系统</a:t>
            </a:r>
          </a:p>
        </p:txBody>
      </p:sp>
      <p:grpSp>
        <p:nvGrpSpPr>
          <p:cNvPr id="3" name="组合 2"/>
          <p:cNvGrpSpPr/>
          <p:nvPr>
            <p:custDataLst>
              <p:tags r:id="rId7"/>
            </p:custDataLst>
          </p:nvPr>
        </p:nvGrpSpPr>
        <p:grpSpPr>
          <a:xfrm>
            <a:off x="1473390" y="3258722"/>
            <a:ext cx="672074" cy="672075"/>
            <a:chOff x="2769119" y="1848492"/>
            <a:chExt cx="504056" cy="504056"/>
          </a:xfrm>
        </p:grpSpPr>
        <p:sp>
          <p:nvSpPr>
            <p:cNvPr id="4" name="椭圆 3"/>
            <p:cNvSpPr/>
            <p:nvPr>
              <p:custDataLst>
                <p:tags r:id="rId18"/>
              </p:custDataLst>
            </p:nvPr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0" name="TextBox 66"/>
            <p:cNvSpPr txBox="1"/>
            <p:nvPr>
              <p:custDataLst>
                <p:tags r:id="rId19"/>
              </p:custDataLst>
            </p:nvPr>
          </p:nvSpPr>
          <p:spPr>
            <a:xfrm>
              <a:off x="2808589" y="1931243"/>
              <a:ext cx="388620" cy="315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3"/>
          <p:cNvSpPr/>
          <p:nvPr>
            <p:custDataLst>
              <p:tags r:id="rId8"/>
            </p:custDataLst>
          </p:nvPr>
        </p:nvSpPr>
        <p:spPr>
          <a:xfrm>
            <a:off x="1772285" y="4200525"/>
            <a:ext cx="2486660" cy="626745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网络模型</a:t>
            </a:r>
          </a:p>
        </p:txBody>
      </p:sp>
      <p:grpSp>
        <p:nvGrpSpPr>
          <p:cNvPr id="12" name="组合 11"/>
          <p:cNvGrpSpPr/>
          <p:nvPr>
            <p:custDataLst>
              <p:tags r:id="rId9"/>
            </p:custDataLst>
          </p:nvPr>
        </p:nvGrpSpPr>
        <p:grpSpPr>
          <a:xfrm>
            <a:off x="1473390" y="4183917"/>
            <a:ext cx="672074" cy="672075"/>
            <a:chOff x="2769119" y="1848492"/>
            <a:chExt cx="504056" cy="504056"/>
          </a:xfrm>
        </p:grpSpPr>
        <p:sp>
          <p:nvSpPr>
            <p:cNvPr id="13" name="椭圆 12"/>
            <p:cNvSpPr/>
            <p:nvPr>
              <p:custDataLst>
                <p:tags r:id="rId16"/>
              </p:custDataLst>
            </p:nvPr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5" name="TextBox 66"/>
            <p:cNvSpPr txBox="1"/>
            <p:nvPr>
              <p:custDataLst>
                <p:tags r:id="rId17"/>
              </p:custDataLst>
            </p:nvPr>
          </p:nvSpPr>
          <p:spPr>
            <a:xfrm>
              <a:off x="2808589" y="1931243"/>
              <a:ext cx="388620" cy="315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矩形 3"/>
          <p:cNvSpPr/>
          <p:nvPr>
            <p:custDataLst>
              <p:tags r:id="rId10"/>
            </p:custDataLst>
          </p:nvPr>
        </p:nvSpPr>
        <p:spPr>
          <a:xfrm>
            <a:off x="1710690" y="5155565"/>
            <a:ext cx="2548255" cy="626745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任务调度</a:t>
            </a:r>
          </a:p>
        </p:txBody>
      </p:sp>
      <p:grpSp>
        <p:nvGrpSpPr>
          <p:cNvPr id="17" name="组合 16"/>
          <p:cNvGrpSpPr/>
          <p:nvPr>
            <p:custDataLst>
              <p:tags r:id="rId11"/>
            </p:custDataLst>
          </p:nvPr>
        </p:nvGrpSpPr>
        <p:grpSpPr>
          <a:xfrm>
            <a:off x="1473390" y="5156737"/>
            <a:ext cx="672074" cy="672075"/>
            <a:chOff x="2769119" y="1848492"/>
            <a:chExt cx="504056" cy="504056"/>
          </a:xfrm>
        </p:grpSpPr>
        <p:sp>
          <p:nvSpPr>
            <p:cNvPr id="19" name="椭圆 18"/>
            <p:cNvSpPr/>
            <p:nvPr>
              <p:custDataLst>
                <p:tags r:id="rId14"/>
              </p:custDataLst>
            </p:nvPr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4" name="TextBox 66"/>
            <p:cNvSpPr txBox="1"/>
            <p:nvPr>
              <p:custDataLst>
                <p:tags r:id="rId15"/>
              </p:custDataLst>
            </p:nvPr>
          </p:nvSpPr>
          <p:spPr>
            <a:xfrm>
              <a:off x="2808589" y="1942673"/>
              <a:ext cx="388620" cy="315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矩形 4">
            <a:extLst>
              <a:ext uri="{FF2B5EF4-FFF2-40B4-BE49-F238E27FC236}">
                <a16:creationId xmlns:a16="http://schemas.microsoft.com/office/drawing/2014/main" id="{8C5E2F99-A2D3-4FD4-D767-6070CC4EEA74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667900DA-EF16-DE9D-D269-A4E3C79015D6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45" name="TextBox 6">
            <a:extLst>
              <a:ext uri="{FF2B5EF4-FFF2-40B4-BE49-F238E27FC236}">
                <a16:creationId xmlns:a16="http://schemas.microsoft.com/office/drawing/2014/main" id="{F9928890-3F58-09AA-7540-AB675BEEA880}"/>
              </a:ext>
            </a:extLst>
          </p:cNvPr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48" name="TextBox 9">
            <a:extLst>
              <a:ext uri="{FF2B5EF4-FFF2-40B4-BE49-F238E27FC236}">
                <a16:creationId xmlns:a16="http://schemas.microsoft.com/office/drawing/2014/main" id="{B0A28506-D238-8407-550E-8F1251D5F185}"/>
              </a:ext>
            </a:extLst>
          </p:cNvPr>
          <p:cNvSpPr txBox="1"/>
          <p:nvPr/>
        </p:nvSpPr>
        <p:spPr>
          <a:xfrm>
            <a:off x="7394414" y="23304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3C165BB-610B-1ABA-C9DD-6D87D92CF33E}"/>
              </a:ext>
            </a:extLst>
          </p:cNvPr>
          <p:cNvSpPr/>
          <p:nvPr/>
        </p:nvSpPr>
        <p:spPr>
          <a:xfrm>
            <a:off x="9449178" y="-2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id="{5C87FC49-A846-9296-85C0-D8931C9C57E4}"/>
              </a:ext>
            </a:extLst>
          </p:cNvPr>
          <p:cNvSpPr txBox="1"/>
          <p:nvPr/>
        </p:nvSpPr>
        <p:spPr>
          <a:xfrm>
            <a:off x="5143784" y="224419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2D2C0B47-024A-AF6B-1F56-4D95A9207DAE}"/>
              </a:ext>
            </a:extLst>
          </p:cNvPr>
          <p:cNvCxnSpPr>
            <a:cxnSpLocks/>
          </p:cNvCxnSpPr>
          <p:nvPr/>
        </p:nvCxnSpPr>
        <p:spPr>
          <a:xfrm>
            <a:off x="4861507" y="255695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BA4E51A-7329-5121-CD21-060F8C60AC06}"/>
              </a:ext>
            </a:extLst>
          </p:cNvPr>
          <p:cNvCxnSpPr>
            <a:cxnSpLocks/>
          </p:cNvCxnSpPr>
          <p:nvPr/>
        </p:nvCxnSpPr>
        <p:spPr>
          <a:xfrm>
            <a:off x="6928970" y="252463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75">
            <a:extLst>
              <a:ext uri="{FF2B5EF4-FFF2-40B4-BE49-F238E27FC236}">
                <a16:creationId xmlns:a16="http://schemas.microsoft.com/office/drawing/2014/main" id="{45C9614A-C8C8-220E-A3A2-5466C7A70AAF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4851827" y="4153805"/>
            <a:ext cx="508856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当前网络栈基于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smoltcp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实现，虽然已具备基本的网络通信能力，但其不具备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阻塞式 socket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支持，同时对于本地回环网络</a:t>
            </a:r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AF_UNIX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一族支持也有限</a:t>
            </a:r>
          </a:p>
        </p:txBody>
      </p:sp>
      <p:sp>
        <p:nvSpPr>
          <p:cNvPr id="57" name="TextBox 75">
            <a:extLst>
              <a:ext uri="{FF2B5EF4-FFF2-40B4-BE49-F238E27FC236}">
                <a16:creationId xmlns:a16="http://schemas.microsoft.com/office/drawing/2014/main" id="{5DBC1F00-0133-1D36-0208-941B64214E9E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4861507" y="5175632"/>
            <a:ext cx="508856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当前调度器仍处于原型阶段，主要面向单核、简单任务的轮转调度，缺乏对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任务优先级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 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核间负载均衡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的支持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H_Other_8"/>
          <p:cNvPicPr/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MH_Other_8"/>
          <p:cNvPicPr/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918019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1286740"/>
            <a:ext cx="12192000" cy="38758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55611" y="3823689"/>
            <a:ext cx="1128077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感谢大家倾听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40"/>
          <a:stretch>
            <a:fillRect/>
          </a:stretch>
        </p:blipFill>
        <p:spPr>
          <a:xfrm>
            <a:off x="4880230" y="-367076"/>
            <a:ext cx="2450586" cy="300406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3"/>
          <a:stretch>
            <a:fillRect/>
          </a:stretch>
        </p:blipFill>
        <p:spPr>
          <a:xfrm>
            <a:off x="4425381" y="1974611"/>
            <a:ext cx="3341235" cy="11968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0CDD073-B5E0-DC8E-C752-2951F4F24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142" y="19208"/>
            <a:ext cx="6482267" cy="68387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</a:p>
        </p:txBody>
      </p:sp>
    </p:spTree>
    <p:extLst>
      <p:ext uri="{BB962C8B-B14F-4D97-AF65-F5344CB8AC3E}">
        <p14:creationId xmlns:p14="http://schemas.microsoft.com/office/powerpoint/2010/main" val="302263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311407" y="1396982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526284" y="951878"/>
            <a:ext cx="1888386" cy="38227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</a:p>
        </p:txBody>
      </p:sp>
      <p:sp>
        <p:nvSpPr>
          <p:cNvPr id="2" name="矩形 4">
            <a:extLst>
              <a:ext uri="{FF2B5EF4-FFF2-40B4-BE49-F238E27FC236}">
                <a16:creationId xmlns:a16="http://schemas.microsoft.com/office/drawing/2014/main" id="{C354CDB7-4104-B5DC-EBDA-CDA04FC63517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7159BE-B75B-8BCC-1D55-1C890930A5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DF875317-B660-E764-B5CA-FD8069B8A559}"/>
              </a:ext>
            </a:extLst>
          </p:cNvPr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1D17EEDB-E1A3-D4A9-0F85-D40223C43A77}"/>
              </a:ext>
            </a:extLst>
          </p:cNvPr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276E51-8D69-2E09-E39B-538CF3B39A49}"/>
              </a:ext>
            </a:extLst>
          </p:cNvPr>
          <p:cNvSpPr/>
          <p:nvPr/>
        </p:nvSpPr>
        <p:spPr>
          <a:xfrm>
            <a:off x="4839773" y="0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2A0E5A5-742E-9A5B-F520-EA8ADBCCBBA5}"/>
              </a:ext>
            </a:extLst>
          </p:cNvPr>
          <p:cNvSpPr txBox="1"/>
          <p:nvPr/>
        </p:nvSpPr>
        <p:spPr>
          <a:xfrm>
            <a:off x="7781010" y="25569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7D4F91A-EC64-1C0F-8725-0BCAEE5DF6DA}"/>
              </a:ext>
            </a:extLst>
          </p:cNvPr>
          <p:cNvCxnSpPr>
            <a:cxnSpLocks/>
          </p:cNvCxnSpPr>
          <p:nvPr/>
        </p:nvCxnSpPr>
        <p:spPr>
          <a:xfrm>
            <a:off x="9515684" y="255695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4A9DE16-4CCE-0018-1F5A-8B1C30281FBD}"/>
              </a:ext>
            </a:extLst>
          </p:cNvPr>
          <p:cNvSpPr txBox="1"/>
          <p:nvPr/>
        </p:nvSpPr>
        <p:spPr>
          <a:xfrm>
            <a:off x="311407" y="2734231"/>
            <a:ext cx="7284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494BA"/>
                </a:solidFill>
              </a:rPr>
              <a:t>      </a:t>
            </a:r>
            <a:r>
              <a:rPr lang="en-US" altLang="zh-CN" b="1" dirty="0" err="1">
                <a:solidFill>
                  <a:srgbClr val="3494BA"/>
                </a:solidFill>
              </a:rPr>
              <a:t>ltp</a:t>
            </a:r>
            <a:r>
              <a:rPr lang="zh-CN" altLang="en-US" b="1" dirty="0">
                <a:solidFill>
                  <a:srgbClr val="3494BA"/>
                </a:solidFill>
              </a:rPr>
              <a:t>测例</a:t>
            </a:r>
            <a:r>
              <a:rPr lang="zh-CN" altLang="en-US" dirty="0"/>
              <a:t>： 功能性测试，边界条件测试，错误处理与异常测试等</a:t>
            </a:r>
          </a:p>
          <a:p>
            <a:pPr marL="914400" lvl="3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高度符合 </a:t>
            </a:r>
            <a:r>
              <a:rPr lang="en-US" altLang="zh-CN" dirty="0"/>
              <a:t>POSIX (Portable Operating System Interface) </a:t>
            </a:r>
            <a:r>
              <a:rPr lang="zh-CN" altLang="en-US" dirty="0"/>
              <a:t>标准，这使得它能更好地运行为 </a:t>
            </a:r>
            <a:r>
              <a:rPr lang="en-US" altLang="zh-CN" dirty="0"/>
              <a:t>Linux </a:t>
            </a:r>
            <a:r>
              <a:rPr lang="zh-CN" altLang="en-US" dirty="0"/>
              <a:t>编写的应用程序</a:t>
            </a:r>
          </a:p>
          <a:p>
            <a:pPr marL="914400" lvl="3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3494BA"/>
                </a:solidFill>
              </a:rPr>
              <a:t>健壮的错误处理机制，良好的资源管理能力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5B642F3-1C00-C30D-3B9F-995C4053753A}"/>
              </a:ext>
            </a:extLst>
          </p:cNvPr>
          <p:cNvSpPr txBox="1"/>
          <p:nvPr/>
        </p:nvSpPr>
        <p:spPr>
          <a:xfrm>
            <a:off x="312061" y="4497012"/>
            <a:ext cx="78031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3494BA"/>
                </a:solidFill>
              </a:rPr>
              <a:t>     文件</a:t>
            </a:r>
            <a:r>
              <a:rPr lang="en-US" altLang="zh-CN" b="1" dirty="0">
                <a:solidFill>
                  <a:srgbClr val="3494BA"/>
                </a:solidFill>
              </a:rPr>
              <a:t>I/O</a:t>
            </a:r>
            <a:r>
              <a:rPr lang="zh-CN" altLang="en-US" b="1" dirty="0">
                <a:solidFill>
                  <a:srgbClr val="3494BA"/>
                </a:solidFill>
              </a:rPr>
              <a:t>高效， </a:t>
            </a:r>
            <a:r>
              <a:rPr lang="en-US" altLang="zh-CN" b="1" dirty="0" err="1">
                <a:solidFill>
                  <a:srgbClr val="3494BA"/>
                </a:solidFill>
              </a:rPr>
              <a:t>iozone</a:t>
            </a:r>
            <a:r>
              <a:rPr lang="zh-CN" altLang="en-US" b="1" dirty="0">
                <a:solidFill>
                  <a:srgbClr val="3494BA"/>
                </a:solidFill>
              </a:rPr>
              <a:t>总分前列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利用页缓存加速</a:t>
            </a:r>
            <a:r>
              <a:rPr lang="en-US" altLang="zh-CN" dirty="0"/>
              <a:t>I/O, </a:t>
            </a:r>
            <a:r>
              <a:rPr lang="zh-CN" altLang="en-US" dirty="0"/>
              <a:t>减少实际的磁盘访问次数，文件系统吞吐量优秀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优秀的存储驱动和硬件协同</a:t>
            </a:r>
          </a:p>
          <a:p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81A4F3E-C6E4-4EBB-A48D-8A50607D0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664" y="2734231"/>
            <a:ext cx="2725185" cy="172913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3FEB769-D7C1-BDC1-ADBD-6B98FBBE4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397" y="5310338"/>
            <a:ext cx="6317527" cy="1341236"/>
          </a:xfrm>
          <a:prstGeom prst="rect">
            <a:avLst/>
          </a:prstGeom>
        </p:spPr>
      </p:pic>
      <p:pic>
        <p:nvPicPr>
          <p:cNvPr id="26" name="图形 25" descr="文档 纯色填充">
            <a:extLst>
              <a:ext uri="{FF2B5EF4-FFF2-40B4-BE49-F238E27FC236}">
                <a16:creationId xmlns:a16="http://schemas.microsoft.com/office/drawing/2014/main" id="{A90B4DEC-607B-5C24-697A-B100EBA523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9002" y="4438166"/>
            <a:ext cx="426720" cy="426720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88DE5DFD-0B4E-ACA0-5F09-2927D2EFC2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0189" y="2734231"/>
            <a:ext cx="425533" cy="4255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55DDE38-49C1-8E91-D6C6-EEDF7051A069}"/>
              </a:ext>
            </a:extLst>
          </p:cNvPr>
          <p:cNvSpPr txBox="1"/>
          <p:nvPr/>
        </p:nvSpPr>
        <p:spPr>
          <a:xfrm>
            <a:off x="259002" y="1573434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于 </a:t>
            </a:r>
            <a:r>
              <a:rPr lang="en-US" altLang="zh-CN" dirty="0"/>
              <a:t>2025-06-30</a:t>
            </a:r>
            <a:r>
              <a:rPr lang="zh-CN" altLang="en-US" dirty="0"/>
              <a:t>结束初赛时，</a:t>
            </a:r>
            <a:r>
              <a:rPr lang="zh-CN" altLang="en-US" b="1" dirty="0">
                <a:solidFill>
                  <a:srgbClr val="FF0000"/>
                </a:solidFill>
              </a:rPr>
              <a:t>所有性能测试总分第一，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3494BA"/>
                </a:solidFill>
              </a:rPr>
              <a:t>需要</a:t>
            </a:r>
            <a:r>
              <a:rPr lang="zh-CN" altLang="en-US" b="1" i="0" dirty="0">
                <a:solidFill>
                  <a:srgbClr val="3494BA"/>
                </a:solidFill>
                <a:effectLst/>
                <a:latin typeface="-apple-system"/>
              </a:rPr>
              <a:t>注意性能得分与测评机的负载有关系，以下有关性能的数据仅供参考</a:t>
            </a:r>
          </a:p>
        </p:txBody>
      </p:sp>
    </p:spTree>
    <p:extLst>
      <p:ext uri="{BB962C8B-B14F-4D97-AF65-F5344CB8AC3E}">
        <p14:creationId xmlns:p14="http://schemas.microsoft.com/office/powerpoint/2010/main" val="4220901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D8967B0-5C92-8F41-FEE0-AEA452E8C377}"/>
              </a:ext>
            </a:extLst>
          </p:cNvPr>
          <p:cNvSpPr txBox="1"/>
          <p:nvPr/>
        </p:nvSpPr>
        <p:spPr>
          <a:xfrm>
            <a:off x="526284" y="977224"/>
            <a:ext cx="108125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3494BA"/>
                </a:solidFill>
              </a:rPr>
              <a:t>    综合性能表现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3494BA"/>
                </a:solidFill>
              </a:rPr>
              <a:t>lmbench</a:t>
            </a:r>
            <a:r>
              <a:rPr lang="zh-CN" altLang="en-US" b="1" dirty="0">
                <a:solidFill>
                  <a:srgbClr val="3494BA"/>
                </a:solidFill>
              </a:rPr>
              <a:t>总分第一，</a:t>
            </a:r>
            <a:r>
              <a:rPr lang="en-US" altLang="zh-CN" b="1" dirty="0" err="1">
                <a:solidFill>
                  <a:srgbClr val="3494BA"/>
                </a:solidFill>
              </a:rPr>
              <a:t>libcbench</a:t>
            </a:r>
            <a:r>
              <a:rPr lang="zh-CN" altLang="en-US" b="1" dirty="0">
                <a:solidFill>
                  <a:srgbClr val="3494BA"/>
                </a:solidFill>
              </a:rPr>
              <a:t>的总分前列</a:t>
            </a:r>
          </a:p>
          <a:p>
            <a:pPr marL="114300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execve</a:t>
            </a:r>
            <a:r>
              <a:rPr lang="zh-CN" altLang="en-US" dirty="0"/>
              <a:t>时仅加载必要的</a:t>
            </a:r>
            <a:r>
              <a:rPr lang="en-US" altLang="zh-CN" dirty="0"/>
              <a:t>load</a:t>
            </a:r>
            <a:r>
              <a:rPr lang="zh-CN" altLang="en-US" dirty="0"/>
              <a:t>段和按需加载动态链接器， 同时对于只读段直接共享文件的页缓存</a:t>
            </a:r>
          </a:p>
          <a:p>
            <a:pPr marL="114300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对于懒分配的匿名映射区域进行预测分配</a:t>
            </a:r>
          </a:p>
          <a:p>
            <a:pPr marL="114300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通过架构为内核开发者保留的页表位实现高效的共享</a:t>
            </a:r>
            <a:r>
              <a:rPr lang="en-US" altLang="zh-CN" dirty="0"/>
              <a:t>/</a:t>
            </a:r>
            <a:r>
              <a:rPr lang="zh-CN" altLang="en-US" dirty="0"/>
              <a:t>私有映射</a:t>
            </a:r>
          </a:p>
          <a:p>
            <a:pPr marL="114300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futex</a:t>
            </a:r>
            <a:r>
              <a:rPr lang="zh-CN" altLang="en-US" dirty="0"/>
              <a:t>用户空间快速锁使用哈希桶管理，实现快速查找，分散热点， 提高并发度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6A0A39-AE8A-D8AC-64D1-83E5DA55B9EA}"/>
              </a:ext>
            </a:extLst>
          </p:cNvPr>
          <p:cNvSpPr txBox="1"/>
          <p:nvPr/>
        </p:nvSpPr>
        <p:spPr>
          <a:xfrm>
            <a:off x="526284" y="4026638"/>
            <a:ext cx="7277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solidFill>
                  <a:srgbClr val="3494BA"/>
                </a:solidFill>
                <a:effectLst/>
                <a:latin typeface="-apple-system"/>
              </a:rPr>
              <a:t>      调度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1" i="0" dirty="0" err="1">
                <a:solidFill>
                  <a:srgbClr val="3494BA"/>
                </a:solidFill>
                <a:effectLst/>
                <a:latin typeface="-apple-system"/>
              </a:rPr>
              <a:t>cyclicteset</a:t>
            </a:r>
            <a:r>
              <a:rPr lang="zh-CN" altLang="en-US" b="1" i="0" dirty="0">
                <a:solidFill>
                  <a:srgbClr val="3494BA"/>
                </a:solidFill>
                <a:effectLst/>
                <a:latin typeface="-apple-system"/>
              </a:rPr>
              <a:t>总分第一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调度延迟低， 同步</a:t>
            </a:r>
            <a:r>
              <a:rPr lang="en-US" altLang="zh-CN" b="0" i="0" dirty="0">
                <a:effectLst/>
                <a:latin typeface="-apple-system"/>
              </a:rPr>
              <a:t>+</a:t>
            </a:r>
            <a:r>
              <a:rPr lang="zh-CN" altLang="en-US" b="0" i="0" dirty="0">
                <a:effectLst/>
                <a:latin typeface="-apple-system"/>
              </a:rPr>
              <a:t>任务上下文保存在栈中的切换开销较小</a:t>
            </a:r>
          </a:p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8C038BB-C614-E3BC-A282-E937B88C9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407" y="2813564"/>
            <a:ext cx="6256562" cy="12726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DBFAC81-0D38-8F27-4F17-FAF89354C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012" y="5108656"/>
            <a:ext cx="5281118" cy="1493649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C8E74395-DF53-277C-3C95-018D80EC46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921" y="972243"/>
            <a:ext cx="408231" cy="408231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AB016B43-A5C8-514A-7B08-FBAAF5C238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5958" y="4026638"/>
            <a:ext cx="425534" cy="425534"/>
          </a:xfrm>
          <a:prstGeom prst="rect">
            <a:avLst/>
          </a:prstGeom>
        </p:spPr>
      </p:pic>
      <p:sp>
        <p:nvSpPr>
          <p:cNvPr id="10" name="矩形 4">
            <a:extLst>
              <a:ext uri="{FF2B5EF4-FFF2-40B4-BE49-F238E27FC236}">
                <a16:creationId xmlns:a16="http://schemas.microsoft.com/office/drawing/2014/main" id="{CBE64066-B612-0B8B-4C8F-94B1DE4C9149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E0AD249-59B0-7759-F99A-FD650ACDC4A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1B7CBC30-3C58-5F27-9386-A7C28175DDBD}"/>
              </a:ext>
            </a:extLst>
          </p:cNvPr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65488C85-C5EA-7D10-7FBE-9FC61C633C5E}"/>
              </a:ext>
            </a:extLst>
          </p:cNvPr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6B229-BC04-F79E-A542-FE8812FADB44}"/>
              </a:ext>
            </a:extLst>
          </p:cNvPr>
          <p:cNvSpPr/>
          <p:nvPr/>
        </p:nvSpPr>
        <p:spPr>
          <a:xfrm>
            <a:off x="4839773" y="0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4711DCCA-7ACA-AF81-C947-A6C21B3E73C8}"/>
              </a:ext>
            </a:extLst>
          </p:cNvPr>
          <p:cNvSpPr txBox="1"/>
          <p:nvPr/>
        </p:nvSpPr>
        <p:spPr>
          <a:xfrm>
            <a:off x="7781010" y="25569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DAAB53F-FCE0-4F97-04AE-712AB475685D}"/>
              </a:ext>
            </a:extLst>
          </p:cNvPr>
          <p:cNvCxnSpPr>
            <a:cxnSpLocks/>
          </p:cNvCxnSpPr>
          <p:nvPr/>
        </p:nvCxnSpPr>
        <p:spPr>
          <a:xfrm>
            <a:off x="9515684" y="255695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213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230731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028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Part.3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45" y="1592254"/>
            <a:ext cx="3943455" cy="92293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63;p81">
            <a:extLst>
              <a:ext uri="{FF2B5EF4-FFF2-40B4-BE49-F238E27FC236}">
                <a16:creationId xmlns:a16="http://schemas.microsoft.com/office/drawing/2014/main" id="{3D3559EA-C303-E5EC-402F-347E83BCAE8E}"/>
              </a:ext>
            </a:extLst>
          </p:cNvPr>
          <p:cNvSpPr/>
          <p:nvPr/>
        </p:nvSpPr>
        <p:spPr>
          <a:xfrm flipH="1">
            <a:off x="3576133" y="4910412"/>
            <a:ext cx="880400" cy="88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962;p81">
            <a:extLst>
              <a:ext uri="{FF2B5EF4-FFF2-40B4-BE49-F238E27FC236}">
                <a16:creationId xmlns:a16="http://schemas.microsoft.com/office/drawing/2014/main" id="{9203DA96-DF78-2DCE-F627-6680EF0DDD5C}"/>
              </a:ext>
            </a:extLst>
          </p:cNvPr>
          <p:cNvSpPr/>
          <p:nvPr/>
        </p:nvSpPr>
        <p:spPr>
          <a:xfrm flipH="1">
            <a:off x="3576133" y="3331312"/>
            <a:ext cx="880400" cy="88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961;p81">
            <a:extLst>
              <a:ext uri="{FF2B5EF4-FFF2-40B4-BE49-F238E27FC236}">
                <a16:creationId xmlns:a16="http://schemas.microsoft.com/office/drawing/2014/main" id="{C062CD58-58D5-3AB0-E4FF-FC090E0C811C}"/>
              </a:ext>
            </a:extLst>
          </p:cNvPr>
          <p:cNvSpPr/>
          <p:nvPr/>
        </p:nvSpPr>
        <p:spPr>
          <a:xfrm flipH="1">
            <a:off x="3576133" y="1752212"/>
            <a:ext cx="880400" cy="88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960;p81">
            <a:extLst>
              <a:ext uri="{FF2B5EF4-FFF2-40B4-BE49-F238E27FC236}">
                <a16:creationId xmlns:a16="http://schemas.microsoft.com/office/drawing/2014/main" id="{FAFB1E41-AD87-1BCA-1D7C-AA0A1F828C3A}"/>
              </a:ext>
            </a:extLst>
          </p:cNvPr>
          <p:cNvSpPr/>
          <p:nvPr/>
        </p:nvSpPr>
        <p:spPr>
          <a:xfrm>
            <a:off x="4927600" y="2603078"/>
            <a:ext cx="2336800" cy="2336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>
              <a:lnSpc>
                <a:spcPct val="125000"/>
              </a:lnSpc>
              <a:buClr>
                <a:srgbClr val="000000"/>
              </a:buClr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tserrat Medium"/>
              </a:rPr>
              <a:t>五大模块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14" name="Google Shape;964;p81">
            <a:extLst>
              <a:ext uri="{FF2B5EF4-FFF2-40B4-BE49-F238E27FC236}">
                <a16:creationId xmlns:a16="http://schemas.microsoft.com/office/drawing/2014/main" id="{08B940D5-9FF8-1262-5D6A-5B3F6FF0AC6B}"/>
              </a:ext>
            </a:extLst>
          </p:cNvPr>
          <p:cNvSpPr/>
          <p:nvPr/>
        </p:nvSpPr>
        <p:spPr>
          <a:xfrm flipH="1">
            <a:off x="7735467" y="1752212"/>
            <a:ext cx="880400" cy="88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966;p81">
            <a:extLst>
              <a:ext uri="{FF2B5EF4-FFF2-40B4-BE49-F238E27FC236}">
                <a16:creationId xmlns:a16="http://schemas.microsoft.com/office/drawing/2014/main" id="{2D780623-7E3F-BDBF-1549-8ED50B747B5B}"/>
              </a:ext>
            </a:extLst>
          </p:cNvPr>
          <p:cNvSpPr/>
          <p:nvPr/>
        </p:nvSpPr>
        <p:spPr>
          <a:xfrm flipH="1">
            <a:off x="7735467" y="4910412"/>
            <a:ext cx="880400" cy="88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971;p81">
            <a:extLst>
              <a:ext uri="{FF2B5EF4-FFF2-40B4-BE49-F238E27FC236}">
                <a16:creationId xmlns:a16="http://schemas.microsoft.com/office/drawing/2014/main" id="{23FE451E-E2B8-B847-2973-DAF3C37B84D1}"/>
              </a:ext>
            </a:extLst>
          </p:cNvPr>
          <p:cNvSpPr txBox="1"/>
          <p:nvPr/>
        </p:nvSpPr>
        <p:spPr>
          <a:xfrm flipH="1">
            <a:off x="8732705" y="1906062"/>
            <a:ext cx="25076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25000"/>
              </a:lnSpc>
              <a:buClr>
                <a:srgbClr val="000000"/>
              </a:buClr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tserrat ExtraBold"/>
              </a:rPr>
              <a:t>文件系统</a:t>
            </a:r>
            <a:endParaRPr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Montserrat ExtraBold"/>
            </a:endParaRPr>
          </a:p>
        </p:txBody>
      </p:sp>
      <p:sp>
        <p:nvSpPr>
          <p:cNvPr id="20" name="Google Shape;973;p81">
            <a:extLst>
              <a:ext uri="{FF2B5EF4-FFF2-40B4-BE49-F238E27FC236}">
                <a16:creationId xmlns:a16="http://schemas.microsoft.com/office/drawing/2014/main" id="{BC22D906-011E-2B87-314E-A4534DB7242A}"/>
              </a:ext>
            </a:extLst>
          </p:cNvPr>
          <p:cNvSpPr txBox="1"/>
          <p:nvPr/>
        </p:nvSpPr>
        <p:spPr>
          <a:xfrm>
            <a:off x="950852" y="1906676"/>
            <a:ext cx="25080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indent="304800" algn="r">
              <a:lnSpc>
                <a:spcPct val="125000"/>
              </a:lnSpc>
              <a:buClr>
                <a:srgbClr val="000000"/>
              </a:buClr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tserrat ExtraBold"/>
              </a:rPr>
              <a:t>内存分布</a:t>
            </a:r>
            <a:endParaRPr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Montserrat ExtraBold"/>
            </a:endParaRPr>
          </a:p>
        </p:txBody>
      </p:sp>
      <p:sp>
        <p:nvSpPr>
          <p:cNvPr id="21" name="Google Shape;975;p81">
            <a:extLst>
              <a:ext uri="{FF2B5EF4-FFF2-40B4-BE49-F238E27FC236}">
                <a16:creationId xmlns:a16="http://schemas.microsoft.com/office/drawing/2014/main" id="{7AF682A3-EF63-E34D-5504-0BF82081D34A}"/>
              </a:ext>
            </a:extLst>
          </p:cNvPr>
          <p:cNvSpPr txBox="1"/>
          <p:nvPr/>
        </p:nvSpPr>
        <p:spPr>
          <a:xfrm>
            <a:off x="951252" y="3504954"/>
            <a:ext cx="2508000" cy="53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indent="304800" algn="r">
              <a:lnSpc>
                <a:spcPct val="125000"/>
              </a:lnSpc>
              <a:buClr>
                <a:srgbClr val="000000"/>
              </a:buClr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tserrat ExtraBold"/>
              </a:rPr>
              <a:t>任务管理</a:t>
            </a:r>
            <a:endParaRPr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Montserrat ExtraBold"/>
            </a:endParaRPr>
          </a:p>
        </p:txBody>
      </p:sp>
      <p:sp>
        <p:nvSpPr>
          <p:cNvPr id="22" name="Google Shape;977;p81">
            <a:extLst>
              <a:ext uri="{FF2B5EF4-FFF2-40B4-BE49-F238E27FC236}">
                <a16:creationId xmlns:a16="http://schemas.microsoft.com/office/drawing/2014/main" id="{AE34ABCA-8465-8EE3-DDF3-CFAB0FBF4D15}"/>
              </a:ext>
            </a:extLst>
          </p:cNvPr>
          <p:cNvSpPr txBox="1"/>
          <p:nvPr/>
        </p:nvSpPr>
        <p:spPr>
          <a:xfrm flipH="1">
            <a:off x="8733148" y="5083812"/>
            <a:ext cx="25076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25000"/>
              </a:lnSpc>
              <a:buClr>
                <a:srgbClr val="000000"/>
              </a:buClr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tserrat ExtraBold"/>
              </a:rPr>
              <a:t>信号机制</a:t>
            </a:r>
            <a:endParaRPr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Montserrat ExtraBold"/>
            </a:endParaRPr>
          </a:p>
        </p:txBody>
      </p:sp>
      <p:sp>
        <p:nvSpPr>
          <p:cNvPr id="24" name="Google Shape;979;p81">
            <a:extLst>
              <a:ext uri="{FF2B5EF4-FFF2-40B4-BE49-F238E27FC236}">
                <a16:creationId xmlns:a16="http://schemas.microsoft.com/office/drawing/2014/main" id="{1069D085-D946-812A-5830-602C9A38D872}"/>
              </a:ext>
            </a:extLst>
          </p:cNvPr>
          <p:cNvSpPr txBox="1"/>
          <p:nvPr/>
        </p:nvSpPr>
        <p:spPr>
          <a:xfrm>
            <a:off x="951252" y="5083812"/>
            <a:ext cx="25080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indent="304800" algn="r">
              <a:lnSpc>
                <a:spcPct val="125000"/>
              </a:lnSpc>
              <a:buClr>
                <a:srgbClr val="000000"/>
              </a:buClr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tserrat ExtraBold"/>
              </a:rPr>
              <a:t>网络设计</a:t>
            </a:r>
            <a:endParaRPr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Montserrat ExtraBold"/>
            </a:endParaRPr>
          </a:p>
        </p:txBody>
      </p:sp>
      <p:cxnSp>
        <p:nvCxnSpPr>
          <p:cNvPr id="27" name="Google Shape;980;p81">
            <a:extLst>
              <a:ext uri="{FF2B5EF4-FFF2-40B4-BE49-F238E27FC236}">
                <a16:creationId xmlns:a16="http://schemas.microsoft.com/office/drawing/2014/main" id="{6D6DB963-F1FE-3987-37E0-EA4A23C0AF25}"/>
              </a:ext>
            </a:extLst>
          </p:cNvPr>
          <p:cNvCxnSpPr>
            <a:cxnSpLocks/>
            <a:stCxn id="11" idx="2"/>
            <a:endCxn id="13" idx="2"/>
          </p:cNvCxnSpPr>
          <p:nvPr/>
        </p:nvCxnSpPr>
        <p:spPr>
          <a:xfrm>
            <a:off x="4456533" y="2192412"/>
            <a:ext cx="471200" cy="1579200"/>
          </a:xfrm>
          <a:prstGeom prst="bentConnector3">
            <a:avLst>
              <a:gd name="adj1" fmla="val 49986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32" name="Google Shape;981;p81">
            <a:extLst>
              <a:ext uri="{FF2B5EF4-FFF2-40B4-BE49-F238E27FC236}">
                <a16:creationId xmlns:a16="http://schemas.microsoft.com/office/drawing/2014/main" id="{1776218F-17FC-EBDE-771A-A5DEE1D81E8B}"/>
              </a:ext>
            </a:extLst>
          </p:cNvPr>
          <p:cNvCxnSpPr>
            <a:stCxn id="3" idx="2"/>
            <a:endCxn id="13" idx="2"/>
          </p:cNvCxnSpPr>
          <p:nvPr/>
        </p:nvCxnSpPr>
        <p:spPr>
          <a:xfrm rot="10800000" flipH="1">
            <a:off x="4456533" y="3771412"/>
            <a:ext cx="471200" cy="1579200"/>
          </a:xfrm>
          <a:prstGeom prst="bentConnector3">
            <a:avLst>
              <a:gd name="adj1" fmla="val 49986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43" name="Google Shape;982;p81">
            <a:extLst>
              <a:ext uri="{FF2B5EF4-FFF2-40B4-BE49-F238E27FC236}">
                <a16:creationId xmlns:a16="http://schemas.microsoft.com/office/drawing/2014/main" id="{AB5B1B64-3329-0471-E129-2181B4D313EB}"/>
              </a:ext>
            </a:extLst>
          </p:cNvPr>
          <p:cNvCxnSpPr>
            <a:cxnSpLocks/>
            <a:stCxn id="14" idx="6"/>
            <a:endCxn id="13" idx="6"/>
          </p:cNvCxnSpPr>
          <p:nvPr/>
        </p:nvCxnSpPr>
        <p:spPr>
          <a:xfrm flipH="1">
            <a:off x="7264267" y="2192412"/>
            <a:ext cx="471200" cy="1579200"/>
          </a:xfrm>
          <a:prstGeom prst="bentConnector3">
            <a:avLst>
              <a:gd name="adj1" fmla="val 49986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44" name="Google Shape;983;p81">
            <a:extLst>
              <a:ext uri="{FF2B5EF4-FFF2-40B4-BE49-F238E27FC236}">
                <a16:creationId xmlns:a16="http://schemas.microsoft.com/office/drawing/2014/main" id="{73CFEFBE-DEE7-8E02-ECDE-7625B4941ABD}"/>
              </a:ext>
            </a:extLst>
          </p:cNvPr>
          <p:cNvCxnSpPr>
            <a:cxnSpLocks/>
            <a:stCxn id="16" idx="6"/>
            <a:endCxn id="13" idx="6"/>
          </p:cNvCxnSpPr>
          <p:nvPr/>
        </p:nvCxnSpPr>
        <p:spPr>
          <a:xfrm rot="10800000">
            <a:off x="7264267" y="3771412"/>
            <a:ext cx="471200" cy="1579200"/>
          </a:xfrm>
          <a:prstGeom prst="bentConnector3">
            <a:avLst>
              <a:gd name="adj1" fmla="val 49986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45" name="Google Shape;984;p81">
            <a:extLst>
              <a:ext uri="{FF2B5EF4-FFF2-40B4-BE49-F238E27FC236}">
                <a16:creationId xmlns:a16="http://schemas.microsoft.com/office/drawing/2014/main" id="{EA00B6D1-05BD-49E6-46D8-5587A1C1901B}"/>
              </a:ext>
            </a:extLst>
          </p:cNvPr>
          <p:cNvCxnSpPr>
            <a:stCxn id="10" idx="2"/>
            <a:endCxn id="13" idx="2"/>
          </p:cNvCxnSpPr>
          <p:nvPr/>
        </p:nvCxnSpPr>
        <p:spPr>
          <a:xfrm>
            <a:off x="4456533" y="3771512"/>
            <a:ext cx="4712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cxnSp>
      <p:pic>
        <p:nvPicPr>
          <p:cNvPr id="47" name="图形 46">
            <a:extLst>
              <a:ext uri="{FF2B5EF4-FFF2-40B4-BE49-F238E27FC236}">
                <a16:creationId xmlns:a16="http://schemas.microsoft.com/office/drawing/2014/main" id="{89DD8959-2EED-8248-80E3-7F1EE3F3ED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9983" y="1906062"/>
            <a:ext cx="572700" cy="572700"/>
          </a:xfrm>
          <a:prstGeom prst="rect">
            <a:avLst/>
          </a:prstGeom>
        </p:spPr>
      </p:pic>
      <p:pic>
        <p:nvPicPr>
          <p:cNvPr id="48" name="图形 47">
            <a:extLst>
              <a:ext uri="{FF2B5EF4-FFF2-40B4-BE49-F238E27FC236}">
                <a16:creationId xmlns:a16="http://schemas.microsoft.com/office/drawing/2014/main" id="{B330B7CF-6E7A-C07F-C0B1-FEA8089C76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8363" y="3504270"/>
            <a:ext cx="534284" cy="534284"/>
          </a:xfrm>
          <a:prstGeom prst="rect">
            <a:avLst/>
          </a:prstGeom>
        </p:spPr>
      </p:pic>
      <p:pic>
        <p:nvPicPr>
          <p:cNvPr id="49" name="图形 48">
            <a:extLst>
              <a:ext uri="{FF2B5EF4-FFF2-40B4-BE49-F238E27FC236}">
                <a16:creationId xmlns:a16="http://schemas.microsoft.com/office/drawing/2014/main" id="{9EA0A206-5ECF-D982-8A49-F9D0988038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49915" y="5064262"/>
            <a:ext cx="572700" cy="572700"/>
          </a:xfrm>
          <a:prstGeom prst="rect">
            <a:avLst/>
          </a:prstGeom>
        </p:spPr>
      </p:pic>
      <p:pic>
        <p:nvPicPr>
          <p:cNvPr id="50" name="图形 49">
            <a:extLst>
              <a:ext uri="{FF2B5EF4-FFF2-40B4-BE49-F238E27FC236}">
                <a16:creationId xmlns:a16="http://schemas.microsoft.com/office/drawing/2014/main" id="{B2EF2531-5653-3ECF-54F1-E92E1ED1E6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2250" y="1941380"/>
            <a:ext cx="501352" cy="501352"/>
          </a:xfrm>
          <a:prstGeom prst="rect">
            <a:avLst/>
          </a:prstGeom>
        </p:spPr>
      </p:pic>
      <p:pic>
        <p:nvPicPr>
          <p:cNvPr id="52" name="图形 51">
            <a:extLst>
              <a:ext uri="{FF2B5EF4-FFF2-40B4-BE49-F238E27FC236}">
                <a16:creationId xmlns:a16="http://schemas.microsoft.com/office/drawing/2014/main" id="{71776795-E8D8-182F-3A40-0CC99B8A18A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89316" y="5064262"/>
            <a:ext cx="572701" cy="572701"/>
          </a:xfrm>
          <a:prstGeom prst="rect">
            <a:avLst/>
          </a:prstGeom>
        </p:spPr>
      </p:pic>
      <p:sp>
        <p:nvSpPr>
          <p:cNvPr id="18" name="矩形 4">
            <a:extLst>
              <a:ext uri="{FF2B5EF4-FFF2-40B4-BE49-F238E27FC236}">
                <a16:creationId xmlns:a16="http://schemas.microsoft.com/office/drawing/2014/main" id="{692A5365-D54B-6445-B980-879FB731263E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B79649E-1BDA-7F98-7920-DD1D77574A4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26" name="TextBox 6">
            <a:extLst>
              <a:ext uri="{FF2B5EF4-FFF2-40B4-BE49-F238E27FC236}">
                <a16:creationId xmlns:a16="http://schemas.microsoft.com/office/drawing/2014/main" id="{5C3FCA7A-EF9D-0C24-60FA-C661F71A95C4}"/>
              </a:ext>
            </a:extLst>
          </p:cNvPr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FA9658D8-1026-3694-47FE-164F801531CF}"/>
              </a:ext>
            </a:extLst>
          </p:cNvPr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FA51A25-41E6-2EEB-C386-A57754122AC7}"/>
              </a:ext>
            </a:extLst>
          </p:cNvPr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FA025C83-279B-2860-FF7D-171FA2496558}"/>
              </a:ext>
            </a:extLst>
          </p:cNvPr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A8DE73E-EE02-91C8-CCD9-976372DA5BF0}"/>
              </a:ext>
            </a:extLst>
          </p:cNvPr>
          <p:cNvCxnSpPr>
            <a:cxnSpLocks/>
          </p:cNvCxnSpPr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163449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.08110236220482,&quot;left&quot;:272.63385826771656,&quot;top&quot;:441.50889763779526,&quot;width&quot;:459.1532283464567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.08110236220482,&quot;left&quot;:272.63385826771656,&quot;top&quot;:441.50889763779526,&quot;width&quot;:459.1532283464567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.08110236220482,&quot;left&quot;:272.63385826771656,&quot;top&quot;:441.50889763779526,&quot;width&quot;:459.153228346456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.08110236220482,&quot;left&quot;:272.63385826771656,&quot;top&quot;:441.50889763779526,&quot;width&quot;:459.153228346456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2557</Words>
  <Application>Microsoft Office PowerPoint</Application>
  <PresentationFormat>宽屏</PresentationFormat>
  <Paragraphs>352</Paragraphs>
  <Slides>33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-apple-system</vt:lpstr>
      <vt:lpstr>Impact MT Std</vt:lpstr>
      <vt:lpstr>等线</vt:lpstr>
      <vt:lpstr>等线 Light</vt:lpstr>
      <vt:lpstr>宋体</vt:lpstr>
      <vt:lpstr>微软雅黑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翃宇 沈</cp:lastModifiedBy>
  <cp:revision>179</cp:revision>
  <dcterms:created xsi:type="dcterms:W3CDTF">2016-11-24T09:20:00Z</dcterms:created>
  <dcterms:modified xsi:type="dcterms:W3CDTF">2025-06-30T11:18:42Z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1A3D91E6F88B4413B2B540E086EFB662_12</vt:lpwstr>
  </property>
</Properties>
</file>